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0cd14784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0cd14784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b232615a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b232615a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0cd1478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0cd1478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0cd14784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0cd14784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43eb0245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43eb0245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43eb0245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43eb0245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0cd1478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0cd1478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0cd14784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0cd14784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b232615a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b232615a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b232615a0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b232615a0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43eb0245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43eb0245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0cd147840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0cd147840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0cd14784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0cd14784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0cd14784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0cd14784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0cd1478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0cd1478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b232615a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b232615a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0cd147840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0cd147840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b232615a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b232615a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0cd1478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0cd1478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43eb0245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43eb0245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44a49580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44a49580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43eb0245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43eb0245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43eb0245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43eb0245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0cd1477d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0cd1477d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43eb0245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43eb0245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43eb0245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43eb0245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43eb0245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43eb0245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0cd1477d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0cd1477d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0cd14784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0cd14784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0cd14784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0cd14784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44a49580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44a49580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44a4958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44a4958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0cd14784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0cd14784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0cd14784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0cd14784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0cd14784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0cd14784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43eb0245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43eb0245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b232615a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b232615a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b232615a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b232615a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0cd14784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0cd14784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44a4958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44a49580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dversarial-attacks.net/"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colab.research.google.com/github/dennis-sell/pytorch-fun/blob/master/Adversarial_Example_Tutorial.ipynb" TargetMode="External"/><Relationship Id="rId4" Type="http://schemas.openxmlformats.org/officeDocument/2006/relationships/hyperlink" Target="https://github.com/tensorflow/cleverhans/blob/master/cleverhans_tutorials/mnist_tutorial_tf.py" TargetMode="External"/><Relationship Id="rId5" Type="http://schemas.openxmlformats.org/officeDocument/2006/relationships/hyperlink" Target="https://cleverhans.readthedocs.io/en/latest/source/attacks.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jpg"/><Relationship Id="rId4"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rxiv.org/pdf/1511.07528.pdf" TargetMode="External"/><Relationship Id="rId4" Type="http://schemas.openxmlformats.org/officeDocument/2006/relationships/hyperlink" Target="https://arxiv.org/pdf/1811.03194.pdf" TargetMode="External"/><Relationship Id="rId5" Type="http://schemas.openxmlformats.org/officeDocument/2006/relationships/hyperlink" Target="https://www.covert.io/research-papers/deep-learning-security/Large-scale%20Malware%20Classification%20using%20Random%20Projections%20and%20Neural%20Networks.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9900"/>
                </a:solidFill>
              </a:rPr>
              <a:t>Defense Against Adversarial Attacks</a:t>
            </a:r>
            <a:endParaRPr>
              <a:solidFill>
                <a:srgbClr val="FF9900"/>
              </a:solidFill>
            </a:endParaRPr>
          </a:p>
        </p:txBody>
      </p:sp>
      <p:sp>
        <p:nvSpPr>
          <p:cNvPr id="55" name="Google Shape;55;p13"/>
          <p:cNvSpPr txBox="1"/>
          <p:nvPr>
            <p:ph idx="1" type="subTitle"/>
          </p:nvPr>
        </p:nvSpPr>
        <p:spPr>
          <a:xfrm>
            <a:off x="135150" y="4209225"/>
            <a:ext cx="8413500" cy="6774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COE17B010	COE17B047	CED17I046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28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Live demo: AdVis.js</a:t>
            </a:r>
            <a:endParaRPr>
              <a:solidFill>
                <a:srgbClr val="000000"/>
              </a:solidFill>
            </a:endParaRPr>
          </a:p>
        </p:txBody>
      </p:sp>
      <p:pic>
        <p:nvPicPr>
          <p:cNvPr id="112" name="Google Shape;112;p22"/>
          <p:cNvPicPr preferRelativeResize="0"/>
          <p:nvPr/>
        </p:nvPicPr>
        <p:blipFill>
          <a:blip r:embed="rId3">
            <a:alphaModFix/>
          </a:blip>
          <a:stretch>
            <a:fillRect/>
          </a:stretch>
        </p:blipFill>
        <p:spPr>
          <a:xfrm>
            <a:off x="152400" y="1011150"/>
            <a:ext cx="8839198" cy="313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Other Examples</a:t>
            </a:r>
            <a:endParaRPr>
              <a:solidFill>
                <a:srgbClr val="FF9900"/>
              </a:solidFill>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u="sng">
                <a:solidFill>
                  <a:schemeClr val="hlink"/>
                </a:solidFill>
                <a:hlinkClick r:id="rId3"/>
              </a:rPr>
              <a:t>https://adversarial-attacks.net/</a:t>
            </a:r>
            <a:endParaRPr sz="2400"/>
          </a:p>
        </p:txBody>
      </p:sp>
      <p:pic>
        <p:nvPicPr>
          <p:cNvPr id="119" name="Google Shape;119;p23"/>
          <p:cNvPicPr preferRelativeResize="0"/>
          <p:nvPr/>
        </p:nvPicPr>
        <p:blipFill>
          <a:blip r:embed="rId4">
            <a:alphaModFix/>
          </a:blip>
          <a:stretch>
            <a:fillRect/>
          </a:stretch>
        </p:blipFill>
        <p:spPr>
          <a:xfrm>
            <a:off x="1018000" y="1714500"/>
            <a:ext cx="6557949" cy="322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4"/>
          <p:cNvPicPr preferRelativeResize="0"/>
          <p:nvPr/>
        </p:nvPicPr>
        <p:blipFill>
          <a:blip r:embed="rId3">
            <a:alphaModFix/>
          </a:blip>
          <a:stretch>
            <a:fillRect/>
          </a:stretch>
        </p:blipFill>
        <p:spPr>
          <a:xfrm>
            <a:off x="163700" y="220500"/>
            <a:ext cx="3639999" cy="2705675"/>
          </a:xfrm>
          <a:prstGeom prst="rect">
            <a:avLst/>
          </a:prstGeom>
          <a:noFill/>
          <a:ln>
            <a:noFill/>
          </a:ln>
        </p:spPr>
      </p:pic>
      <p:pic>
        <p:nvPicPr>
          <p:cNvPr id="125" name="Google Shape;125;p24"/>
          <p:cNvPicPr preferRelativeResize="0"/>
          <p:nvPr/>
        </p:nvPicPr>
        <p:blipFill>
          <a:blip r:embed="rId4">
            <a:alphaModFix/>
          </a:blip>
          <a:stretch>
            <a:fillRect/>
          </a:stretch>
        </p:blipFill>
        <p:spPr>
          <a:xfrm>
            <a:off x="5340225" y="162350"/>
            <a:ext cx="3640000" cy="2766677"/>
          </a:xfrm>
          <a:prstGeom prst="rect">
            <a:avLst/>
          </a:prstGeom>
          <a:noFill/>
          <a:ln>
            <a:noFill/>
          </a:ln>
        </p:spPr>
      </p:pic>
      <p:sp>
        <p:nvSpPr>
          <p:cNvPr id="126" name="Google Shape;126;p24"/>
          <p:cNvSpPr txBox="1"/>
          <p:nvPr/>
        </p:nvSpPr>
        <p:spPr>
          <a:xfrm>
            <a:off x="450450" y="3020225"/>
            <a:ext cx="8243100" cy="1260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Let's say we want to build a classifier for these 2 classes (red and blue)</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We can see that the decision boundary should be right in the middle of the two clusters.</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With that in place, any new data falling in the top right region would then be classified as blue and those falling in the left bottom region would then be classified as red.</a:t>
            </a:r>
            <a:endParaRPr sz="1800">
              <a:solidFill>
                <a:srgbClr val="FFFFFF"/>
              </a:solidFill>
              <a:latin typeface="Roboto"/>
              <a:ea typeface="Roboto"/>
              <a:cs typeface="Roboto"/>
              <a:sym typeface="Roboto"/>
            </a:endParaRPr>
          </a:p>
          <a:p>
            <a:pPr indent="0" lvl="0" marL="0" rtl="0" algn="l">
              <a:spcBef>
                <a:spcPts val="50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58975"/>
            <a:ext cx="8520600" cy="572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Adversarial Examples are the well designed samples with an intention to cause machine learning to make mistake.</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How can we cause the purple line to make error if we cannot move the purple line?</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It turns out that it is not difficult at all, we just need to move the sample to the opposite region so that the blue point falls into the red region, and the red point falls in the blue region.</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Not a surprise at all</a:t>
            </a:r>
            <a:endParaRPr sz="1800">
              <a:solidFill>
                <a:srgbClr val="FFFFFF"/>
              </a:solidFill>
              <a:latin typeface="Roboto"/>
              <a:ea typeface="Roboto"/>
              <a:cs typeface="Roboto"/>
              <a:sym typeface="Roboto"/>
            </a:endParaRPr>
          </a:p>
          <a:p>
            <a:pPr indent="0" lvl="0" marL="0" rtl="0" algn="l">
              <a:spcBef>
                <a:spcPts val="500"/>
              </a:spcBef>
              <a:spcAft>
                <a:spcPts val="0"/>
              </a:spcAft>
              <a:buNone/>
            </a:pPr>
            <a:r>
              <a:t/>
            </a:r>
            <a:endParaRPr sz="1800"/>
          </a:p>
        </p:txBody>
      </p:sp>
      <p:pic>
        <p:nvPicPr>
          <p:cNvPr id="132" name="Google Shape;132;p25"/>
          <p:cNvPicPr preferRelativeResize="0"/>
          <p:nvPr/>
        </p:nvPicPr>
        <p:blipFill>
          <a:blip r:embed="rId3">
            <a:alphaModFix/>
          </a:blip>
          <a:stretch>
            <a:fillRect/>
          </a:stretch>
        </p:blipFill>
        <p:spPr>
          <a:xfrm>
            <a:off x="4441075" y="2214075"/>
            <a:ext cx="3574750" cy="272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91400"/>
            <a:ext cx="8520600" cy="100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Fast </a:t>
            </a:r>
            <a:r>
              <a:rPr lang="en">
                <a:solidFill>
                  <a:srgbClr val="FF9900"/>
                </a:solidFill>
              </a:rPr>
              <a:t>Gradient Sign Method (FGSM)</a:t>
            </a:r>
            <a:endParaRPr>
              <a:solidFill>
                <a:srgbClr val="FF9900"/>
              </a:solidFill>
            </a:endParaRPr>
          </a:p>
        </p:txBody>
      </p:sp>
      <p:sp>
        <p:nvSpPr>
          <p:cNvPr id="138" name="Google Shape;138;p26"/>
          <p:cNvSpPr txBox="1"/>
          <p:nvPr>
            <p:ph type="title"/>
          </p:nvPr>
        </p:nvSpPr>
        <p:spPr>
          <a:xfrm>
            <a:off x="311700" y="1187850"/>
            <a:ext cx="8520600" cy="3626400"/>
          </a:xfrm>
          <a:prstGeom prst="rect">
            <a:avLst/>
          </a:prstGeom>
          <a:noFill/>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Uses Gradients of Loss wrt input image which when combined with original image maximises the loss (can be viewed as </a:t>
            </a:r>
            <a:r>
              <a:rPr lang="en" sz="2400">
                <a:solidFill>
                  <a:srgbClr val="4A86E8"/>
                </a:solidFill>
              </a:rPr>
              <a:t>gradient ascent</a:t>
            </a:r>
            <a:r>
              <a:rPr lang="en" sz="2400"/>
              <a:t>) thus causing the wrong prediction</a:t>
            </a:r>
            <a:endParaRPr sz="2400"/>
          </a:p>
          <a:p>
            <a:pPr indent="-342900" lvl="0" marL="457200" rtl="0" algn="l">
              <a:spcBef>
                <a:spcPts val="0"/>
              </a:spcBef>
              <a:spcAft>
                <a:spcPts val="0"/>
              </a:spcAft>
              <a:buClr>
                <a:srgbClr val="00FFFF"/>
              </a:buClr>
              <a:buSzPts val="1800"/>
              <a:buChar char="-"/>
            </a:pPr>
            <a:r>
              <a:rPr lang="en" sz="1800">
                <a:solidFill>
                  <a:srgbClr val="00FFFF"/>
                </a:solidFill>
              </a:rPr>
              <a:t>Where</a:t>
            </a:r>
            <a:endParaRPr sz="1800">
              <a:solidFill>
                <a:srgbClr val="00FFFF"/>
              </a:solidFill>
            </a:endParaRPr>
          </a:p>
          <a:p>
            <a:pPr indent="-330200" lvl="1" marL="914400" rtl="0" algn="l">
              <a:lnSpc>
                <a:spcPct val="115000"/>
              </a:lnSpc>
              <a:spcBef>
                <a:spcPts val="0"/>
              </a:spcBef>
              <a:spcAft>
                <a:spcPts val="0"/>
              </a:spcAft>
              <a:buClr>
                <a:srgbClr val="00FFFF"/>
              </a:buClr>
              <a:buSzPts val="1600"/>
              <a:buChar char="-"/>
            </a:pPr>
            <a:r>
              <a:rPr lang="en" sz="1600">
                <a:solidFill>
                  <a:srgbClr val="00FFFF"/>
                </a:solidFill>
              </a:rPr>
              <a:t>a</a:t>
            </a:r>
            <a:r>
              <a:rPr lang="en" sz="1600">
                <a:solidFill>
                  <a:srgbClr val="00FFFF"/>
                </a:solidFill>
              </a:rPr>
              <a:t>dv_x = Adversarial image			x = Original input image</a:t>
            </a:r>
            <a:endParaRPr sz="1600">
              <a:solidFill>
                <a:srgbClr val="00FFFF"/>
              </a:solidFill>
            </a:endParaRPr>
          </a:p>
          <a:p>
            <a:pPr indent="-330200" lvl="1" marL="914400" rtl="0" algn="l">
              <a:lnSpc>
                <a:spcPct val="115000"/>
              </a:lnSpc>
              <a:spcBef>
                <a:spcPts val="0"/>
              </a:spcBef>
              <a:spcAft>
                <a:spcPts val="0"/>
              </a:spcAft>
              <a:buClr>
                <a:srgbClr val="00FFFF"/>
              </a:buClr>
              <a:buSzPts val="1600"/>
              <a:buChar char="-"/>
            </a:pPr>
            <a:r>
              <a:rPr lang="en" sz="1600">
                <a:solidFill>
                  <a:srgbClr val="00FFFF"/>
                </a:solidFill>
              </a:rPr>
              <a:t>y = Original input label</a:t>
            </a:r>
            <a:r>
              <a:rPr lang="en" sz="1600">
                <a:solidFill>
                  <a:srgbClr val="00FFFF"/>
                </a:solidFill>
                <a:highlight>
                  <a:srgbClr val="FFFFFF"/>
                </a:highlight>
                <a:latin typeface="Roboto"/>
                <a:ea typeface="Roboto"/>
                <a:cs typeface="Roboto"/>
                <a:sym typeface="Roboto"/>
              </a:rPr>
              <a:t>				</a:t>
            </a:r>
            <a:r>
              <a:rPr lang="en" sz="1600">
                <a:solidFill>
                  <a:srgbClr val="00FFFF"/>
                </a:solidFill>
                <a:latin typeface="Roboto"/>
                <a:ea typeface="Roboto"/>
                <a:cs typeface="Roboto"/>
                <a:sym typeface="Roboto"/>
              </a:rPr>
              <a:t>ϵ</a:t>
            </a:r>
            <a:r>
              <a:rPr lang="en" sz="1600">
                <a:solidFill>
                  <a:srgbClr val="00FFFF"/>
                </a:solidFill>
                <a:latin typeface="Roboto"/>
                <a:ea typeface="Roboto"/>
                <a:cs typeface="Roboto"/>
                <a:sym typeface="Roboto"/>
              </a:rPr>
              <a:t> = Multiplier to make </a:t>
            </a:r>
            <a:r>
              <a:rPr lang="en" sz="1600">
                <a:solidFill>
                  <a:srgbClr val="00FFFF"/>
                </a:solidFill>
                <a:latin typeface="Roboto"/>
                <a:ea typeface="Roboto"/>
                <a:cs typeface="Roboto"/>
                <a:sym typeface="Roboto"/>
              </a:rPr>
              <a:t>perturbations</a:t>
            </a:r>
            <a:r>
              <a:rPr lang="en" sz="1600">
                <a:solidFill>
                  <a:srgbClr val="00FFFF"/>
                </a:solidFill>
                <a:latin typeface="Roboto"/>
                <a:ea typeface="Roboto"/>
                <a:cs typeface="Roboto"/>
                <a:sym typeface="Roboto"/>
              </a:rPr>
              <a:t> small</a:t>
            </a:r>
            <a:endParaRPr sz="1600">
              <a:solidFill>
                <a:srgbClr val="00FFFF"/>
              </a:solidFill>
              <a:highlight>
                <a:srgbClr val="FFFFFF"/>
              </a:highlight>
              <a:latin typeface="Roboto"/>
              <a:ea typeface="Roboto"/>
              <a:cs typeface="Roboto"/>
              <a:sym typeface="Roboto"/>
            </a:endParaRPr>
          </a:p>
          <a:p>
            <a:pPr indent="-330200" lvl="1" marL="914400" rtl="0" algn="l">
              <a:lnSpc>
                <a:spcPct val="115000"/>
              </a:lnSpc>
              <a:spcBef>
                <a:spcPts val="0"/>
              </a:spcBef>
              <a:spcAft>
                <a:spcPts val="0"/>
              </a:spcAft>
              <a:buClr>
                <a:srgbClr val="00FFFF"/>
              </a:buClr>
              <a:buSzPts val="1600"/>
              <a:buFont typeface="Roboto"/>
              <a:buChar char="-"/>
            </a:pPr>
            <a:r>
              <a:rPr lang="en" sz="1600">
                <a:solidFill>
                  <a:srgbClr val="00FFFF"/>
                </a:solidFill>
                <a:latin typeface="Roboto"/>
                <a:ea typeface="Roboto"/>
                <a:cs typeface="Roboto"/>
                <a:sym typeface="Roboto"/>
              </a:rPr>
              <a:t>Θ = Model parameters (Weights)		J = Loss</a:t>
            </a:r>
            <a:endParaRPr sz="1600">
              <a:solidFill>
                <a:srgbClr val="00FFFF"/>
              </a:solidFill>
              <a:latin typeface="Roboto"/>
              <a:ea typeface="Roboto"/>
              <a:cs typeface="Roboto"/>
              <a:sym typeface="Roboto"/>
            </a:endParaRPr>
          </a:p>
        </p:txBody>
      </p:sp>
      <p:pic>
        <p:nvPicPr>
          <p:cNvPr id="139" name="Google Shape;139;p26"/>
          <p:cNvPicPr preferRelativeResize="0"/>
          <p:nvPr/>
        </p:nvPicPr>
        <p:blipFill>
          <a:blip r:embed="rId3">
            <a:alphaModFix/>
          </a:blip>
          <a:stretch>
            <a:fillRect/>
          </a:stretch>
        </p:blipFill>
        <p:spPr>
          <a:xfrm>
            <a:off x="1153913" y="3826575"/>
            <a:ext cx="6836175" cy="61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Method</a:t>
            </a:r>
            <a:r>
              <a:rPr lang="en"/>
              <a:t> </a:t>
            </a:r>
            <a:r>
              <a:rPr lang="en">
                <a:solidFill>
                  <a:srgbClr val="FF9900"/>
                </a:solidFill>
              </a:rPr>
              <a:t>to generate Adversarial Example</a:t>
            </a:r>
            <a:endParaRPr>
              <a:solidFill>
                <a:srgbClr val="FF9900"/>
              </a:solidFill>
            </a:endParaRPr>
          </a:p>
        </p:txBody>
      </p:sp>
      <p:sp>
        <p:nvSpPr>
          <p:cNvPr id="145" name="Google Shape;145;p27"/>
          <p:cNvSpPr txBox="1"/>
          <p:nvPr>
            <p:ph type="title"/>
          </p:nvPr>
        </p:nvSpPr>
        <p:spPr>
          <a:xfrm>
            <a:off x="311700" y="1337875"/>
            <a:ext cx="8520600" cy="362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solidFill>
                  <a:srgbClr val="FFFFFF"/>
                </a:solidFill>
                <a:latin typeface="Roboto"/>
                <a:ea typeface="Roboto"/>
                <a:cs typeface="Roboto"/>
                <a:sym typeface="Roboto"/>
              </a:rPr>
              <a:t>Take an input image</a:t>
            </a:r>
            <a:endParaRPr sz="1800">
              <a:solidFill>
                <a:srgbClr val="FFFFFF"/>
              </a:solidFill>
              <a:latin typeface="Roboto"/>
              <a:ea typeface="Roboto"/>
              <a:cs typeface="Roboto"/>
              <a:sym typeface="Roboto"/>
            </a:endParaRPr>
          </a:p>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Using the trained model, generate a prediction for the input image</a:t>
            </a:r>
            <a:endParaRPr sz="1800">
              <a:solidFill>
                <a:srgbClr val="FFFFFF"/>
              </a:solidFill>
              <a:latin typeface="Roboto"/>
              <a:ea typeface="Roboto"/>
              <a:cs typeface="Roboto"/>
              <a:sym typeface="Roboto"/>
            </a:endParaRPr>
          </a:p>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Using the predicted value and true value, find the loss value</a:t>
            </a:r>
            <a:endParaRPr sz="1800">
              <a:solidFill>
                <a:srgbClr val="FFFFFF"/>
              </a:solidFill>
              <a:latin typeface="Roboto"/>
              <a:ea typeface="Roboto"/>
              <a:cs typeface="Roboto"/>
              <a:sym typeface="Roboto"/>
            </a:endParaRPr>
          </a:p>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Find the gradient of the loss value wrt the input image</a:t>
            </a:r>
            <a:endParaRPr sz="1800">
              <a:solidFill>
                <a:srgbClr val="FFFFFF"/>
              </a:solidFill>
              <a:latin typeface="Roboto"/>
              <a:ea typeface="Roboto"/>
              <a:cs typeface="Roboto"/>
              <a:sym typeface="Roboto"/>
            </a:endParaRPr>
          </a:p>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Find the signs of the values in the gradient</a:t>
            </a:r>
            <a:endParaRPr sz="1800">
              <a:solidFill>
                <a:srgbClr val="FFFFFF"/>
              </a:solidFill>
              <a:latin typeface="Roboto"/>
              <a:ea typeface="Roboto"/>
              <a:cs typeface="Roboto"/>
              <a:sym typeface="Roboto"/>
            </a:endParaRPr>
          </a:p>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Multiply the gradient by a coefficient(ϵ)</a:t>
            </a:r>
            <a:endParaRPr sz="1800">
              <a:solidFill>
                <a:srgbClr val="FFFFFF"/>
              </a:solidFill>
              <a:latin typeface="Roboto"/>
              <a:ea typeface="Roboto"/>
              <a:cs typeface="Roboto"/>
              <a:sym typeface="Roboto"/>
            </a:endParaRPr>
          </a:p>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Add with the original image</a:t>
            </a:r>
            <a:endParaRPr sz="1800">
              <a:solidFill>
                <a:srgbClr val="FFFFFF"/>
              </a:solidFill>
              <a:latin typeface="Roboto"/>
              <a:ea typeface="Roboto"/>
              <a:cs typeface="Roboto"/>
              <a:sym typeface="Roboto"/>
            </a:endParaRPr>
          </a:p>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The final output is the adversarial example</a:t>
            </a:r>
            <a:endParaRPr sz="18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263350"/>
            <a:ext cx="8520600" cy="4233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rgbClr val="FFFFFF"/>
              </a:buClr>
              <a:buSzPts val="1800"/>
              <a:buFont typeface="Roboto"/>
              <a:buChar char="●"/>
            </a:pPr>
            <a:r>
              <a:rPr lang="en" sz="1800">
                <a:solidFill>
                  <a:srgbClr val="00FF00"/>
                </a:solidFill>
                <a:latin typeface="Roboto"/>
                <a:ea typeface="Roboto"/>
                <a:cs typeface="Roboto"/>
                <a:sym typeface="Roboto"/>
              </a:rPr>
              <a:t>Epsilon</a:t>
            </a:r>
            <a:r>
              <a:rPr lang="en" sz="1800">
                <a:solidFill>
                  <a:srgbClr val="FFFFFF"/>
                </a:solidFill>
                <a:latin typeface="Roboto"/>
                <a:ea typeface="Roboto"/>
                <a:cs typeface="Roboto"/>
                <a:sym typeface="Roboto"/>
              </a:rPr>
              <a:t> is a small number controlling the size of adversarial attack, which needs to be chosen in order to be effective but not to be too obvious.</a:t>
            </a:r>
            <a:endParaRPr sz="1800">
              <a:solidFill>
                <a:srgbClr val="FFFFFF"/>
              </a:solidFill>
              <a:latin typeface="Roboto"/>
              <a:ea typeface="Roboto"/>
              <a:cs typeface="Roboto"/>
              <a:sym typeface="Roboto"/>
            </a:endParaRPr>
          </a:p>
          <a:p>
            <a:pPr indent="0" lvl="0" marL="457200" rtl="0" algn="l">
              <a:lnSpc>
                <a:spcPct val="115000"/>
              </a:lnSpc>
              <a:spcBef>
                <a:spcPts val="600"/>
              </a:spcBef>
              <a:spcAft>
                <a:spcPts val="0"/>
              </a:spcAft>
              <a:buNone/>
            </a:pPr>
            <a:r>
              <a:t/>
            </a:r>
            <a:endParaRPr sz="1800">
              <a:solidFill>
                <a:srgbClr val="FFFFFF"/>
              </a:solidFill>
              <a:latin typeface="Roboto"/>
              <a:ea typeface="Roboto"/>
              <a:cs typeface="Roboto"/>
              <a:sym typeface="Roboto"/>
            </a:endParaRPr>
          </a:p>
          <a:p>
            <a:pPr indent="-342900" lvl="0" marL="457200" rtl="0" algn="l">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With the increase of epsilon, we can foresee the decision boundary cannot work out. The logistic regression model error grows from 2.9% to 7.6% when epsilon becomes 0.2, and to 22.6% when epsilon becomes 0.5.</a:t>
            </a:r>
            <a:endParaRPr sz="1800">
              <a:solidFill>
                <a:srgbClr val="FFFFFF"/>
              </a:solidFill>
              <a:latin typeface="Roboto"/>
              <a:ea typeface="Roboto"/>
              <a:cs typeface="Roboto"/>
              <a:sym typeface="Roboto"/>
            </a:endParaRPr>
          </a:p>
          <a:p>
            <a:pPr indent="0" lvl="0" marL="457200" rtl="0" algn="l">
              <a:lnSpc>
                <a:spcPct val="115000"/>
              </a:lnSpc>
              <a:spcBef>
                <a:spcPts val="600"/>
              </a:spcBef>
              <a:spcAft>
                <a:spcPts val="0"/>
              </a:spcAft>
              <a:buNone/>
            </a:pPr>
            <a:r>
              <a:t/>
            </a:r>
            <a:endParaRPr sz="1800">
              <a:solidFill>
                <a:srgbClr val="FFFFFF"/>
              </a:solidFill>
              <a:latin typeface="Roboto"/>
              <a:ea typeface="Roboto"/>
              <a:cs typeface="Roboto"/>
              <a:sym typeface="Roboto"/>
            </a:endParaRPr>
          </a:p>
          <a:p>
            <a:pPr indent="-342900" lvl="0" marL="457200" rtl="0" algn="l">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 trained CNN model acts as a linear </a:t>
            </a:r>
            <a:r>
              <a:rPr lang="en" sz="1800">
                <a:solidFill>
                  <a:srgbClr val="FFFFFF"/>
                </a:solidFill>
                <a:latin typeface="Roboto"/>
                <a:ea typeface="Roboto"/>
                <a:cs typeface="Roboto"/>
                <a:sym typeface="Roboto"/>
              </a:rPr>
              <a:t>separator</a:t>
            </a:r>
            <a:r>
              <a:rPr lang="en" sz="1800">
                <a:solidFill>
                  <a:srgbClr val="FFFFFF"/>
                </a:solidFill>
                <a:latin typeface="Roboto"/>
                <a:ea typeface="Roboto"/>
                <a:cs typeface="Roboto"/>
                <a:sym typeface="Roboto"/>
              </a:rPr>
              <a:t> for high dimensional data for different classes, where every point(image) is associated with its class.</a:t>
            </a:r>
            <a:endParaRPr sz="1800">
              <a:solidFill>
                <a:srgbClr val="FFFFFF"/>
              </a:solidFill>
              <a:latin typeface="Roboto"/>
              <a:ea typeface="Roboto"/>
              <a:cs typeface="Roboto"/>
              <a:sym typeface="Roboto"/>
            </a:endParaRPr>
          </a:p>
          <a:p>
            <a:pPr indent="0" lvl="0" marL="457200" rtl="0" algn="l">
              <a:lnSpc>
                <a:spcPct val="115000"/>
              </a:lnSpc>
              <a:spcBef>
                <a:spcPts val="600"/>
              </a:spcBef>
              <a:spcAft>
                <a:spcPts val="0"/>
              </a:spcAft>
              <a:buNone/>
            </a:pPr>
            <a:r>
              <a:t/>
            </a:r>
            <a:endParaRPr sz="1800">
              <a:solidFill>
                <a:srgbClr val="FFFFFF"/>
              </a:solidFill>
              <a:latin typeface="Roboto"/>
              <a:ea typeface="Roboto"/>
              <a:cs typeface="Roboto"/>
              <a:sym typeface="Roboto"/>
            </a:endParaRPr>
          </a:p>
          <a:p>
            <a:pPr indent="-342900" lvl="0" marL="457200" rtl="0" algn="l">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Of course, the boundary of </a:t>
            </a:r>
            <a:r>
              <a:rPr lang="en" sz="1800">
                <a:solidFill>
                  <a:srgbClr val="FFFFFF"/>
                </a:solidFill>
                <a:latin typeface="Roboto"/>
                <a:ea typeface="Roboto"/>
                <a:cs typeface="Roboto"/>
                <a:sym typeface="Roboto"/>
              </a:rPr>
              <a:t>separation</a:t>
            </a:r>
            <a:r>
              <a:rPr lang="en" sz="1800">
                <a:solidFill>
                  <a:srgbClr val="FFFFFF"/>
                </a:solidFill>
                <a:latin typeface="Roboto"/>
                <a:ea typeface="Roboto"/>
                <a:cs typeface="Roboto"/>
                <a:sym typeface="Roboto"/>
              </a:rPr>
              <a:t> is not perfect. This provides an opportunity to push one image from one class to another (cross the boundary) i.e. perturbing the input data in the direction of another class.</a:t>
            </a:r>
            <a:endParaRPr sz="1800">
              <a:solidFill>
                <a:srgbClr val="FFFFFF"/>
              </a:solidFill>
              <a:latin typeface="Roboto"/>
              <a:ea typeface="Roboto"/>
              <a:cs typeface="Roboto"/>
              <a:sym typeface="Roboto"/>
            </a:endParaRPr>
          </a:p>
          <a:p>
            <a:pPr indent="0" lvl="0" marL="0" rtl="0" algn="l">
              <a:spcBef>
                <a:spcPts val="50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9"/>
          <p:cNvPicPr preferRelativeResize="0"/>
          <p:nvPr/>
        </p:nvPicPr>
        <p:blipFill>
          <a:blip r:embed="rId3">
            <a:alphaModFix/>
          </a:blip>
          <a:stretch>
            <a:fillRect/>
          </a:stretch>
        </p:blipFill>
        <p:spPr>
          <a:xfrm>
            <a:off x="776875" y="238125"/>
            <a:ext cx="7315200" cy="4667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Variants of FGSM - Targeted FGSM</a:t>
            </a:r>
            <a:endParaRPr>
              <a:solidFill>
                <a:srgbClr val="FF9900"/>
              </a:solidFill>
            </a:endParaRPr>
          </a:p>
        </p:txBody>
      </p:sp>
      <p:sp>
        <p:nvSpPr>
          <p:cNvPr id="161" name="Google Shape;161;p30"/>
          <p:cNvSpPr txBox="1"/>
          <p:nvPr>
            <p:ph idx="1" type="body"/>
          </p:nvPr>
        </p:nvSpPr>
        <p:spPr>
          <a:xfrm>
            <a:off x="311700" y="4056400"/>
            <a:ext cx="8520600" cy="85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Here Label Leaking is prevented as we require only target label and dont need the TRUE label of the input data</a:t>
            </a:r>
            <a:endParaRPr>
              <a:solidFill>
                <a:srgbClr val="FFFFFF"/>
              </a:solidFill>
            </a:endParaRPr>
          </a:p>
        </p:txBody>
      </p:sp>
      <p:pic>
        <p:nvPicPr>
          <p:cNvPr id="162" name="Google Shape;162;p30"/>
          <p:cNvPicPr preferRelativeResize="0"/>
          <p:nvPr/>
        </p:nvPicPr>
        <p:blipFill>
          <a:blip r:embed="rId3">
            <a:alphaModFix/>
          </a:blip>
          <a:stretch>
            <a:fillRect/>
          </a:stretch>
        </p:blipFill>
        <p:spPr>
          <a:xfrm>
            <a:off x="725450" y="1598825"/>
            <a:ext cx="7914400" cy="235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Variants of FGSM - Iterative FGSM</a:t>
            </a:r>
            <a:endParaRPr>
              <a:solidFill>
                <a:srgbClr val="FF9900"/>
              </a:solidFill>
            </a:endParaRPr>
          </a:p>
        </p:txBody>
      </p:sp>
      <p:sp>
        <p:nvSpPr>
          <p:cNvPr id="168" name="Google Shape;16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Instead of finding gradients in a single step, we do in T steps</a:t>
            </a:r>
            <a:endParaRPr>
              <a:solidFill>
                <a:srgbClr val="FFFFFF"/>
              </a:solidFill>
            </a:endParaRPr>
          </a:p>
          <a:p>
            <a:pPr indent="-342900" lvl="0" marL="457200" rtl="0" algn="l">
              <a:spcBef>
                <a:spcPts val="0"/>
              </a:spcBef>
              <a:spcAft>
                <a:spcPts val="0"/>
              </a:spcAft>
              <a:buClr>
                <a:srgbClr val="00FFFF"/>
              </a:buClr>
              <a:buSzPts val="1800"/>
              <a:buChar char="-"/>
            </a:pPr>
            <a:r>
              <a:rPr lang="en">
                <a:solidFill>
                  <a:srgbClr val="00FFFF"/>
                </a:solidFill>
                <a:latin typeface="Georgia"/>
                <a:ea typeface="Georgia"/>
                <a:cs typeface="Georgia"/>
                <a:sym typeface="Georgia"/>
              </a:rPr>
              <a:t> α = ε </a:t>
            </a:r>
            <a:r>
              <a:rPr i="1" lang="en">
                <a:solidFill>
                  <a:srgbClr val="00FFFF"/>
                </a:solidFill>
                <a:latin typeface="Georgia"/>
                <a:ea typeface="Georgia"/>
                <a:cs typeface="Georgia"/>
                <a:sym typeface="Georgia"/>
              </a:rPr>
              <a:t>/ T</a:t>
            </a:r>
            <a:endParaRPr/>
          </a:p>
        </p:txBody>
      </p:sp>
      <p:pic>
        <p:nvPicPr>
          <p:cNvPr id="169" name="Google Shape;169;p31"/>
          <p:cNvPicPr preferRelativeResize="0"/>
          <p:nvPr/>
        </p:nvPicPr>
        <p:blipFill>
          <a:blip r:embed="rId3">
            <a:alphaModFix/>
          </a:blip>
          <a:stretch>
            <a:fillRect/>
          </a:stretch>
        </p:blipFill>
        <p:spPr>
          <a:xfrm>
            <a:off x="589575" y="2199938"/>
            <a:ext cx="7515925" cy="743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Brief Intro to ConvNet . . .</a:t>
            </a:r>
            <a:endParaRPr>
              <a:solidFill>
                <a:srgbClr val="FF9900"/>
              </a:solidFill>
            </a:endParaRPr>
          </a:p>
        </p:txBody>
      </p:sp>
      <p:pic>
        <p:nvPicPr>
          <p:cNvPr descr="Image result for convolutional neural network" id="61" name="Google Shape;61;p14"/>
          <p:cNvPicPr preferRelativeResize="0"/>
          <p:nvPr/>
        </p:nvPicPr>
        <p:blipFill>
          <a:blip r:embed="rId3">
            <a:alphaModFix/>
          </a:blip>
          <a:stretch>
            <a:fillRect/>
          </a:stretch>
        </p:blipFill>
        <p:spPr>
          <a:xfrm>
            <a:off x="373050" y="1178700"/>
            <a:ext cx="8397900" cy="3675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2747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solidFill>
                  <a:srgbClr val="FFFFFF"/>
                </a:solidFill>
                <a:latin typeface="Roboto"/>
                <a:ea typeface="Roboto"/>
                <a:cs typeface="Roboto"/>
                <a:sym typeface="Roboto"/>
              </a:rPr>
              <a:t>Perturbed_image = image + epsilon∗sign(data gradient)</a:t>
            </a:r>
            <a:endParaRPr sz="1800">
              <a:solidFill>
                <a:srgbClr val="FFFFFF"/>
              </a:solidFill>
              <a:latin typeface="Roboto"/>
              <a:ea typeface="Roboto"/>
              <a:cs typeface="Roboto"/>
              <a:sym typeface="Roboto"/>
            </a:endParaRPr>
          </a:p>
          <a:p>
            <a:pPr indent="-342900" lvl="0" marL="457200" rtl="0" algn="l">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This technique adds noise (not random noise) whose direction is the same as the gradient of the cost function with respect to the data.</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The noise is scaled by epsilon, which is usually constrained to be a small number via max norm.</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The magnitude of gradient does not matter in this formula, but the direction (+/-).</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FGSM can be implemented in Python in a few lines.</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In gradient descent, the gradient of cost with respect to weight is (Y_Prediction — Y_True)X.</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In adversarial examples, the gradient of cost with respect to data is (Y_Prediction — Y_True)W.</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little change means we can recycle the code of gradient calculation by just replacing data with weight.</a:t>
            </a:r>
            <a:endParaRPr sz="1800">
              <a:solidFill>
                <a:srgbClr val="FFFFFF"/>
              </a:solidFill>
              <a:latin typeface="Roboto"/>
              <a:ea typeface="Roboto"/>
              <a:cs typeface="Roboto"/>
              <a:sym typeface="Roboto"/>
            </a:endParaRPr>
          </a:p>
          <a:p>
            <a:pPr indent="0" lvl="0" marL="0" rtl="0" algn="l">
              <a:spcBef>
                <a:spcPts val="500"/>
              </a:spcBef>
              <a:spcAft>
                <a:spcPts val="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33"/>
          <p:cNvPicPr preferRelativeResize="0"/>
          <p:nvPr/>
        </p:nvPicPr>
        <p:blipFill>
          <a:blip r:embed="rId3">
            <a:alphaModFix/>
          </a:blip>
          <a:stretch>
            <a:fillRect/>
          </a:stretch>
        </p:blipFill>
        <p:spPr>
          <a:xfrm>
            <a:off x="515750" y="647825"/>
            <a:ext cx="7953375" cy="3733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101275"/>
            <a:ext cx="8520600" cy="49731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t/>
            </a:r>
            <a:endParaRPr sz="1600">
              <a:solidFill>
                <a:srgbClr val="D5D5D5"/>
              </a:solidFill>
              <a:highlight>
                <a:srgbClr val="383838"/>
              </a:highlight>
              <a:latin typeface="Roboto"/>
              <a:ea typeface="Roboto"/>
              <a:cs typeface="Roboto"/>
              <a:sym typeface="Roboto"/>
            </a:endParaRPr>
          </a:p>
          <a:p>
            <a:pPr indent="0" lvl="0" marL="0" rtl="0" algn="l">
              <a:lnSpc>
                <a:spcPct val="115000"/>
              </a:lnSpc>
              <a:spcBef>
                <a:spcPts val="600"/>
              </a:spcBef>
              <a:spcAft>
                <a:spcPts val="0"/>
              </a:spcAft>
              <a:buNone/>
            </a:pPr>
            <a:r>
              <a:rPr lang="en" sz="1600">
                <a:solidFill>
                  <a:srgbClr val="FFFFFF"/>
                </a:solidFill>
                <a:latin typeface="Roboto"/>
                <a:ea typeface="Roboto"/>
                <a:cs typeface="Roboto"/>
                <a:sym typeface="Roboto"/>
              </a:rPr>
              <a:t>example: </a:t>
            </a:r>
            <a:r>
              <a:rPr lang="en" sz="1600" u="sng">
                <a:solidFill>
                  <a:srgbClr val="00FFFF"/>
                </a:solidFill>
                <a:latin typeface="Roboto"/>
                <a:ea typeface="Roboto"/>
                <a:cs typeface="Roboto"/>
                <a:sym typeface="Roboto"/>
                <a:hlinkClick r:id="rId3"/>
              </a:rPr>
              <a:t>https://colab.research.google.com/github/dennis-sell/pytorch-fun/blob/master/Adversarial_Example_Tutorial.ipynb</a:t>
            </a:r>
            <a:endParaRPr sz="1600" u="sng">
              <a:solidFill>
                <a:srgbClr val="00FFFF"/>
              </a:solidFill>
              <a:latin typeface="Roboto"/>
              <a:ea typeface="Roboto"/>
              <a:cs typeface="Roboto"/>
              <a:sym typeface="Roboto"/>
            </a:endParaRPr>
          </a:p>
          <a:p>
            <a:pPr indent="0" lvl="0" marL="0" rtl="0" algn="l">
              <a:lnSpc>
                <a:spcPct val="115000"/>
              </a:lnSpc>
              <a:spcBef>
                <a:spcPts val="600"/>
              </a:spcBef>
              <a:spcAft>
                <a:spcPts val="0"/>
              </a:spcAft>
              <a:buNone/>
            </a:pPr>
            <a:r>
              <a:t/>
            </a:r>
            <a:endParaRPr sz="1600" u="sng">
              <a:solidFill>
                <a:srgbClr val="FFFFFF"/>
              </a:solidFill>
              <a:latin typeface="Roboto"/>
              <a:ea typeface="Roboto"/>
              <a:cs typeface="Roboto"/>
              <a:sym typeface="Roboto"/>
            </a:endParaRPr>
          </a:p>
          <a:p>
            <a:pPr indent="0" lvl="0" marL="0" rtl="0" algn="l">
              <a:lnSpc>
                <a:spcPct val="115000"/>
              </a:lnSpc>
              <a:spcBef>
                <a:spcPts val="600"/>
              </a:spcBef>
              <a:spcAft>
                <a:spcPts val="0"/>
              </a:spcAft>
              <a:buNone/>
            </a:pPr>
            <a:r>
              <a:rPr lang="en" sz="2400" u="sng">
                <a:solidFill>
                  <a:srgbClr val="00FF00"/>
                </a:solidFill>
                <a:latin typeface="Roboto"/>
                <a:ea typeface="Roboto"/>
                <a:cs typeface="Roboto"/>
                <a:sym typeface="Roboto"/>
              </a:rPr>
              <a:t>CleverHans</a:t>
            </a:r>
            <a:endParaRPr sz="2400" u="sng">
              <a:solidFill>
                <a:srgbClr val="00FF00"/>
              </a:solidFill>
              <a:latin typeface="Roboto"/>
              <a:ea typeface="Roboto"/>
              <a:cs typeface="Roboto"/>
              <a:sym typeface="Roboto"/>
            </a:endParaRPr>
          </a:p>
          <a:p>
            <a:pPr indent="0" lvl="0" marL="0" rtl="0" algn="l">
              <a:lnSpc>
                <a:spcPct val="115000"/>
              </a:lnSpc>
              <a:spcBef>
                <a:spcPts val="600"/>
              </a:spcBef>
              <a:spcAft>
                <a:spcPts val="0"/>
              </a:spcAft>
              <a:buNone/>
            </a:pPr>
            <a:r>
              <a:t/>
            </a:r>
            <a:endParaRPr sz="1600" u="sng">
              <a:solidFill>
                <a:srgbClr val="FFFFFF"/>
              </a:solidFill>
              <a:latin typeface="Roboto"/>
              <a:ea typeface="Roboto"/>
              <a:cs typeface="Roboto"/>
              <a:sym typeface="Roboto"/>
            </a:endParaRPr>
          </a:p>
          <a:p>
            <a:pPr indent="0" lvl="0" marL="0" rtl="0" algn="l">
              <a:lnSpc>
                <a:spcPct val="115000"/>
              </a:lnSpc>
              <a:spcBef>
                <a:spcPts val="600"/>
              </a:spcBef>
              <a:spcAft>
                <a:spcPts val="0"/>
              </a:spcAft>
              <a:buNone/>
            </a:pPr>
            <a:r>
              <a:rPr lang="en" sz="1600">
                <a:solidFill>
                  <a:srgbClr val="FFFFFF"/>
                </a:solidFill>
                <a:latin typeface="Roboto"/>
                <a:ea typeface="Roboto"/>
                <a:cs typeface="Roboto"/>
                <a:sym typeface="Roboto"/>
              </a:rPr>
              <a:t>Also if you want a defense library - look no further than CleverHans </a:t>
            </a:r>
            <a:r>
              <a:rPr lang="en" sz="1600" u="sng">
                <a:solidFill>
                  <a:srgbClr val="00FFFF"/>
                </a:solidFill>
                <a:latin typeface="Roboto"/>
                <a:ea typeface="Roboto"/>
                <a:cs typeface="Roboto"/>
                <a:sym typeface="Roboto"/>
                <a:hlinkClick r:id="rId4"/>
              </a:rPr>
              <a:t>https://github.com/tensorflow/cleverhans/blob/master/cleverhans_tutorials/mnist_tutorial_tf.py</a:t>
            </a:r>
            <a:r>
              <a:rPr lang="en" sz="1600">
                <a:solidFill>
                  <a:srgbClr val="00FFFF"/>
                </a:solidFill>
                <a:latin typeface="Roboto"/>
                <a:ea typeface="Roboto"/>
                <a:cs typeface="Roboto"/>
                <a:sym typeface="Roboto"/>
              </a:rPr>
              <a:t> </a:t>
            </a:r>
            <a:r>
              <a:rPr lang="en" sz="1600" u="sng">
                <a:solidFill>
                  <a:srgbClr val="00FFFF"/>
                </a:solidFill>
                <a:latin typeface="Roboto"/>
                <a:ea typeface="Roboto"/>
                <a:cs typeface="Roboto"/>
                <a:sym typeface="Roboto"/>
                <a:hlinkClick r:id="rId5"/>
              </a:rPr>
              <a:t>https://cleverhans.readthedocs.io/en/latest/source/attacks.html</a:t>
            </a:r>
            <a:endParaRPr sz="1600" u="sng">
              <a:solidFill>
                <a:srgbClr val="00FFFF"/>
              </a:solidFill>
              <a:latin typeface="Roboto"/>
              <a:ea typeface="Roboto"/>
              <a:cs typeface="Roboto"/>
              <a:sym typeface="Roboto"/>
            </a:endParaRPr>
          </a:p>
          <a:p>
            <a:pPr indent="0" lvl="0" marL="0" rtl="0" algn="l">
              <a:spcBef>
                <a:spcPts val="500"/>
              </a:spcBef>
              <a:spcAft>
                <a:spcPts val="0"/>
              </a:spcAft>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204375" y="490450"/>
            <a:ext cx="887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Why is it hard to defend against adversarial examples?</a:t>
            </a:r>
            <a:endParaRPr>
              <a:solidFill>
                <a:srgbClr val="FFFF00"/>
              </a:solidFill>
            </a:endParaRPr>
          </a:p>
        </p:txBody>
      </p:sp>
      <p:sp>
        <p:nvSpPr>
          <p:cNvPr id="190" name="Google Shape;190;p35"/>
          <p:cNvSpPr txBox="1"/>
          <p:nvPr>
            <p:ph type="title"/>
          </p:nvPr>
        </p:nvSpPr>
        <p:spPr>
          <a:xfrm>
            <a:off x="204375" y="1476075"/>
            <a:ext cx="8628000" cy="332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Difficult to construct a theoretical model of the adversarial example crafting process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Requires ML models to produce good outputs for every possible input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The defense like adversarial training and gradient masking are not adaptive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 It may block one kind of attack, but it leaves another vulnerability open to an attacker who knows about the defense being used</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243575" y="206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Attempted</a:t>
            </a:r>
            <a:r>
              <a:rPr lang="en"/>
              <a:t> </a:t>
            </a:r>
            <a:r>
              <a:rPr lang="en">
                <a:solidFill>
                  <a:srgbClr val="00FF00"/>
                </a:solidFill>
              </a:rPr>
              <a:t>defenses</a:t>
            </a:r>
            <a:r>
              <a:rPr lang="en"/>
              <a:t> </a:t>
            </a:r>
            <a:r>
              <a:rPr lang="en">
                <a:solidFill>
                  <a:srgbClr val="FF9900"/>
                </a:solidFill>
              </a:rPr>
              <a:t>against adversarial examples</a:t>
            </a:r>
            <a:endParaRPr>
              <a:solidFill>
                <a:srgbClr val="FF9900"/>
              </a:solidFill>
            </a:endParaRPr>
          </a:p>
        </p:txBody>
      </p:sp>
      <p:sp>
        <p:nvSpPr>
          <p:cNvPr id="196" name="Google Shape;196;p36"/>
          <p:cNvSpPr txBox="1"/>
          <p:nvPr>
            <p:ph type="title"/>
          </p:nvPr>
        </p:nvSpPr>
        <p:spPr>
          <a:xfrm>
            <a:off x="243575" y="869975"/>
            <a:ext cx="8520600" cy="70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Traditional techniques for making ML models more robust (such as weight decay, dropout etc.) doesn’t provide a practical defense against adversarial examples</a:t>
            </a:r>
            <a:endParaRPr sz="1800"/>
          </a:p>
        </p:txBody>
      </p:sp>
      <p:sp>
        <p:nvSpPr>
          <p:cNvPr id="197" name="Google Shape;197;p36"/>
          <p:cNvSpPr txBox="1"/>
          <p:nvPr>
            <p:ph type="title"/>
          </p:nvPr>
        </p:nvSpPr>
        <p:spPr>
          <a:xfrm>
            <a:off x="243575" y="1749925"/>
            <a:ext cx="8680800" cy="3268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sz="1800">
                <a:solidFill>
                  <a:srgbClr val="00FF00"/>
                </a:solidFill>
              </a:rPr>
              <a:t>Adversarial Training </a:t>
            </a:r>
            <a:r>
              <a:rPr lang="en" sz="1800">
                <a:solidFill>
                  <a:srgbClr val="FFFFFF"/>
                </a:solidFill>
              </a:rPr>
              <a:t>- </a:t>
            </a:r>
            <a:r>
              <a:rPr lang="en" sz="1800">
                <a:solidFill>
                  <a:srgbClr val="F4CCCC"/>
                </a:solidFill>
              </a:rPr>
              <a:t>Brute force</a:t>
            </a:r>
            <a:r>
              <a:rPr lang="en" sz="1800">
                <a:solidFill>
                  <a:srgbClr val="FFFFFF"/>
                </a:solidFill>
              </a:rPr>
              <a:t> solution</a:t>
            </a:r>
            <a:endParaRPr sz="1800">
              <a:solidFill>
                <a:srgbClr val="FFFFFF"/>
              </a:solidFill>
            </a:endParaRPr>
          </a:p>
          <a:p>
            <a:pPr indent="-342900" lvl="0" marL="914400" rtl="0" algn="l">
              <a:lnSpc>
                <a:spcPct val="115000"/>
              </a:lnSpc>
              <a:spcBef>
                <a:spcPts val="0"/>
              </a:spcBef>
              <a:spcAft>
                <a:spcPts val="0"/>
              </a:spcAft>
              <a:buClr>
                <a:srgbClr val="FFFFFF"/>
              </a:buClr>
              <a:buSzPts val="1800"/>
              <a:buChar char="●"/>
            </a:pPr>
            <a:r>
              <a:rPr lang="en" sz="1800">
                <a:solidFill>
                  <a:srgbClr val="FFFFFF"/>
                </a:solidFill>
              </a:rPr>
              <a:t>Simply </a:t>
            </a:r>
            <a:r>
              <a:rPr b="1" lang="en" sz="1800" u="sng">
                <a:solidFill>
                  <a:srgbClr val="FFFFFF"/>
                </a:solidFill>
              </a:rPr>
              <a:t>generate</a:t>
            </a:r>
            <a:r>
              <a:rPr lang="en" sz="1800">
                <a:solidFill>
                  <a:srgbClr val="FFFFFF"/>
                </a:solidFill>
              </a:rPr>
              <a:t> a lot of adversarial examples and explicitly train the model not to be fooled by each of them</a:t>
            </a:r>
            <a:endParaRPr sz="1800">
              <a:solidFill>
                <a:srgbClr val="FFFFFF"/>
              </a:solidFill>
            </a:endParaRPr>
          </a:p>
          <a:p>
            <a:pPr indent="0" lvl="0" marL="0" rtl="0" algn="l">
              <a:lnSpc>
                <a:spcPct val="115000"/>
              </a:lnSpc>
              <a:spcBef>
                <a:spcPts val="0"/>
              </a:spcBef>
              <a:spcAft>
                <a:spcPts val="0"/>
              </a:spcAft>
              <a:buNone/>
            </a:pPr>
            <a:r>
              <a:t/>
            </a:r>
            <a:endParaRPr sz="1800">
              <a:solidFill>
                <a:srgbClr val="FFFFFF"/>
              </a:solidFill>
            </a:endParaRPr>
          </a:p>
          <a:p>
            <a:pPr indent="0" lvl="0" marL="457200" rtl="0" algn="l">
              <a:lnSpc>
                <a:spcPct val="115000"/>
              </a:lnSpc>
              <a:spcBef>
                <a:spcPts val="0"/>
              </a:spcBef>
              <a:spcAft>
                <a:spcPts val="0"/>
              </a:spcAft>
              <a:buNone/>
            </a:pPr>
            <a:r>
              <a:t/>
            </a:r>
            <a:endParaRPr sz="1800">
              <a:solidFill>
                <a:srgbClr val="FFFFFF"/>
              </a:solidFill>
            </a:endParaRPr>
          </a:p>
        </p:txBody>
      </p:sp>
      <p:pic>
        <p:nvPicPr>
          <p:cNvPr descr="Image result for brute force adversarial training" id="198" name="Google Shape;198;p36"/>
          <p:cNvPicPr preferRelativeResize="0"/>
          <p:nvPr/>
        </p:nvPicPr>
        <p:blipFill>
          <a:blip r:embed="rId3">
            <a:alphaModFix/>
          </a:blip>
          <a:stretch>
            <a:fillRect/>
          </a:stretch>
        </p:blipFill>
        <p:spPr>
          <a:xfrm>
            <a:off x="3011100" y="2970850"/>
            <a:ext cx="2228850" cy="2047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One way for Adversarial training is to proactively generate adversarial examples as part of the training procedure.</a:t>
            </a:r>
            <a:endParaRPr sz="2000">
              <a:solidFill>
                <a:srgbClr val="FFFFFF"/>
              </a:solidFill>
              <a:latin typeface="Roboto"/>
              <a:ea typeface="Roboto"/>
              <a:cs typeface="Roboto"/>
              <a:sym typeface="Roboto"/>
            </a:endParaRPr>
          </a:p>
          <a:p>
            <a:pPr indent="-355600" lvl="0" marL="457200" rtl="0" algn="l">
              <a:lnSpc>
                <a:spcPct val="115000"/>
              </a:lnSpc>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We have already seen how we can leverage FGSM to generate adversarial examples inexpensively in large batches.</a:t>
            </a:r>
            <a:endParaRPr sz="2000">
              <a:solidFill>
                <a:srgbClr val="FFFFFF"/>
              </a:solidFill>
              <a:latin typeface="Roboto"/>
              <a:ea typeface="Roboto"/>
              <a:cs typeface="Roboto"/>
              <a:sym typeface="Roboto"/>
            </a:endParaRPr>
          </a:p>
          <a:p>
            <a:pPr indent="-355600" lvl="0" marL="457200" rtl="0" algn="l">
              <a:lnSpc>
                <a:spcPct val="115000"/>
              </a:lnSpc>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The model is then trained to assign the same label to the adversarial example as to the original example (i.e generate a cat, perturb that image to be misclassified, label it a cat regardless)</a:t>
            </a:r>
            <a:endParaRPr sz="2000">
              <a:solidFill>
                <a:srgbClr val="FFFFFF"/>
              </a:solidFill>
              <a:latin typeface="Roboto"/>
              <a:ea typeface="Roboto"/>
              <a:cs typeface="Roboto"/>
              <a:sym typeface="Roboto"/>
            </a:endParaRPr>
          </a:p>
          <a:p>
            <a:pPr indent="-355600" lvl="0" marL="457200" rtl="0" algn="l">
              <a:lnSpc>
                <a:spcPct val="115000"/>
              </a:lnSpc>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Adversarial training is a standard brute force approach where the defender simply generates a lot of adversarial examples and augments these perturbed data while training the targeted model.</a:t>
            </a:r>
            <a:endParaRPr sz="2000">
              <a:solidFill>
                <a:srgbClr val="FFFFFF"/>
              </a:solidFill>
              <a:latin typeface="Roboto"/>
              <a:ea typeface="Roboto"/>
              <a:cs typeface="Roboto"/>
              <a:sym typeface="Roboto"/>
            </a:endParaRPr>
          </a:p>
          <a:p>
            <a:pPr indent="-355600" lvl="0" marL="457200" rtl="0" algn="l">
              <a:lnSpc>
                <a:spcPct val="115000"/>
              </a:lnSpc>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Adversarial training of a model is useful only on adversarial examples which are crafted on the original model.</a:t>
            </a:r>
            <a:endParaRPr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152725" y="7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Sad story of a failed defense . . . </a:t>
            </a:r>
            <a:r>
              <a:rPr lang="en">
                <a:solidFill>
                  <a:srgbClr val="FFE599"/>
                </a:solidFill>
              </a:rPr>
              <a:t>(Gradient Masking)</a:t>
            </a:r>
            <a:endParaRPr>
              <a:solidFill>
                <a:srgbClr val="FFE599"/>
              </a:solidFill>
            </a:endParaRPr>
          </a:p>
        </p:txBody>
      </p:sp>
      <p:sp>
        <p:nvSpPr>
          <p:cNvPr id="209" name="Google Shape;209;p38"/>
          <p:cNvSpPr txBox="1"/>
          <p:nvPr>
            <p:ph type="title"/>
          </p:nvPr>
        </p:nvSpPr>
        <p:spPr>
          <a:xfrm>
            <a:off x="152725" y="567725"/>
            <a:ext cx="8794500" cy="450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Most adversarial example construction techniques use the gradient of the model to make an attack</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To explain it, the attackers look at a picture of an airplane, they test which direction in picture space makes the probability of the ‘cat’ class increase, and then they give a little push (i.e., they perturb the input) in that direction. The new, modified image is  mis-recognized as a cat</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But </a:t>
            </a:r>
            <a:r>
              <a:rPr lang="en" sz="1800">
                <a:solidFill>
                  <a:srgbClr val="FF9900"/>
                </a:solidFill>
              </a:rPr>
              <a:t>what if there were no gradient???</a:t>
            </a:r>
            <a:endParaRPr sz="1800">
              <a:solidFill>
                <a:srgbClr val="FF9900"/>
              </a:solidFill>
            </a:endParaRPr>
          </a:p>
          <a:p>
            <a:pPr indent="0" lvl="0" marL="457200" rtl="0" algn="l">
              <a:spcBef>
                <a:spcPts val="0"/>
              </a:spcBef>
              <a:spcAft>
                <a:spcPts val="0"/>
              </a:spcAft>
              <a:buNone/>
            </a:pPr>
            <a:r>
              <a:t/>
            </a:r>
            <a:endParaRPr sz="1800">
              <a:solidFill>
                <a:srgbClr val="FF9900"/>
              </a:solidFill>
            </a:endParaRPr>
          </a:p>
          <a:p>
            <a:pPr indent="-342900" lvl="0" marL="457200" rtl="0" algn="l">
              <a:spcBef>
                <a:spcPts val="0"/>
              </a:spcBef>
              <a:spcAft>
                <a:spcPts val="0"/>
              </a:spcAft>
              <a:buSzPts val="1800"/>
              <a:buChar char="●"/>
            </a:pPr>
            <a:r>
              <a:rPr lang="en" sz="1800"/>
              <a:t>This seems to provide some defense because the attacker doesn’t know which way to “push” the image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Most image classification models can be run in 2 modes:</a:t>
            </a:r>
            <a:endParaRPr sz="1800"/>
          </a:p>
          <a:p>
            <a:pPr indent="0" lvl="0" marL="457200" rtl="0" algn="l">
              <a:spcBef>
                <a:spcPts val="0"/>
              </a:spcBef>
              <a:spcAft>
                <a:spcPts val="0"/>
              </a:spcAft>
              <a:buNone/>
            </a:pPr>
            <a:r>
              <a:rPr lang="en" sz="1800"/>
              <a:t>	1. Output the most likely class</a:t>
            </a:r>
            <a:endParaRPr sz="1800"/>
          </a:p>
          <a:p>
            <a:pPr indent="457200" lvl="0" marL="457200" rtl="0" algn="l">
              <a:spcBef>
                <a:spcPts val="0"/>
              </a:spcBef>
              <a:spcAft>
                <a:spcPts val="0"/>
              </a:spcAft>
              <a:buNone/>
            </a:pPr>
            <a:r>
              <a:rPr lang="en" sz="1800"/>
              <a:t>2. Output probabilities of each class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11700" y="445025"/>
            <a:ext cx="8520600" cy="430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Gradients tell us which changes will increase the probability of other wrong class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So if we </a:t>
            </a:r>
            <a:r>
              <a:rPr lang="en" sz="1800">
                <a:solidFill>
                  <a:srgbClr val="FFFF00"/>
                </a:solidFill>
              </a:rPr>
              <a:t>HIDE</a:t>
            </a:r>
            <a:r>
              <a:rPr lang="en" sz="1800"/>
              <a:t> the output probabilities (probability mode) and use just the most likely class as an output, the attacker no longer knows where to go to find inputs that will be classified as wrong class.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This is some sort of defense (just less clues). But if the attacker can guess which points are adversarial examples, those points will still be misclassified</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The attacker can train their own model, make adversarial examples for their model and they can still fool our model</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Defended model (non-smooth) vs Substituted model (smooth)</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311700" y="58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9900"/>
                </a:solidFill>
                <a:latin typeface="Roboto"/>
                <a:ea typeface="Roboto"/>
                <a:cs typeface="Roboto"/>
                <a:sym typeface="Roboto"/>
              </a:rPr>
              <a:t>Backward Pass Differentiable Approximation</a:t>
            </a:r>
            <a:endParaRPr sz="2400">
              <a:solidFill>
                <a:srgbClr val="FF9900"/>
              </a:solidFill>
            </a:endParaRPr>
          </a:p>
        </p:txBody>
      </p:sp>
      <p:pic>
        <p:nvPicPr>
          <p:cNvPr id="220" name="Google Shape;220;p40"/>
          <p:cNvPicPr preferRelativeResize="0"/>
          <p:nvPr/>
        </p:nvPicPr>
        <p:blipFill rotWithShape="1">
          <a:blip r:embed="rId3">
            <a:alphaModFix/>
          </a:blip>
          <a:srcRect b="24395" l="18778" r="21208" t="24287"/>
          <a:stretch/>
        </p:blipFill>
        <p:spPr>
          <a:xfrm>
            <a:off x="1221575" y="760825"/>
            <a:ext cx="6268650" cy="4024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311700" y="445025"/>
            <a:ext cx="8520600" cy="43578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2000">
              <a:solidFill>
                <a:srgbClr val="D4D4D4"/>
              </a:solidFill>
              <a:highlight>
                <a:srgbClr val="1E1E1E"/>
              </a:highlight>
            </a:endParaRPr>
          </a:p>
          <a:p>
            <a:pPr indent="-355600" lvl="0" marL="457200" rtl="0" algn="l">
              <a:lnSpc>
                <a:spcPct val="135714"/>
              </a:lnSpc>
              <a:spcBef>
                <a:spcPts val="0"/>
              </a:spcBef>
              <a:spcAft>
                <a:spcPts val="0"/>
              </a:spcAft>
              <a:buClr>
                <a:srgbClr val="D4D4D4"/>
              </a:buClr>
              <a:buSzPts val="2000"/>
              <a:buChar char="●"/>
            </a:pPr>
            <a:r>
              <a:rPr lang="en" sz="2000">
                <a:solidFill>
                  <a:srgbClr val="D4D4D4"/>
                </a:solidFill>
                <a:highlight>
                  <a:srgbClr val="1E1E1E"/>
                </a:highlight>
              </a:rPr>
              <a:t>If a gradient from f(x) is unattainable (like if a layer is non differentiable), you can define a new network g(x), and train a neural network to approximate f(x). </a:t>
            </a:r>
            <a:endParaRPr sz="2000">
              <a:solidFill>
                <a:srgbClr val="D4D4D4"/>
              </a:solidFill>
              <a:highlight>
                <a:srgbClr val="1E1E1E"/>
              </a:highlight>
            </a:endParaRPr>
          </a:p>
          <a:p>
            <a:pPr indent="0" lvl="0" marL="457200" rtl="0" algn="l">
              <a:lnSpc>
                <a:spcPct val="135714"/>
              </a:lnSpc>
              <a:spcBef>
                <a:spcPts val="0"/>
              </a:spcBef>
              <a:spcAft>
                <a:spcPts val="0"/>
              </a:spcAft>
              <a:buNone/>
            </a:pPr>
            <a:r>
              <a:t/>
            </a:r>
            <a:endParaRPr sz="2000">
              <a:solidFill>
                <a:srgbClr val="D4D4D4"/>
              </a:solidFill>
              <a:highlight>
                <a:srgbClr val="1E1E1E"/>
              </a:highlight>
            </a:endParaRPr>
          </a:p>
          <a:p>
            <a:pPr indent="-355600" lvl="0" marL="457200" rtl="0" algn="l">
              <a:lnSpc>
                <a:spcPct val="135714"/>
              </a:lnSpc>
              <a:spcBef>
                <a:spcPts val="0"/>
              </a:spcBef>
              <a:spcAft>
                <a:spcPts val="0"/>
              </a:spcAft>
              <a:buClr>
                <a:srgbClr val="D4D4D4"/>
              </a:buClr>
              <a:buSzPts val="2000"/>
              <a:buChar char="●"/>
            </a:pPr>
            <a:r>
              <a:rPr lang="en" sz="2000">
                <a:solidFill>
                  <a:srgbClr val="D4D4D4"/>
                </a:solidFill>
                <a:highlight>
                  <a:srgbClr val="1E1E1E"/>
                </a:highlight>
              </a:rPr>
              <a:t>If g(x) approximates f(x), we have no problem getting it's gradient and using it to replace the one that would come from f(x) when running their optimizer.</a:t>
            </a:r>
            <a:endParaRPr sz="2000">
              <a:solidFill>
                <a:srgbClr val="D4D4D4"/>
              </a:solidFill>
              <a:highlight>
                <a:srgbClr val="1E1E1E"/>
              </a:highlight>
            </a:endParaRPr>
          </a:p>
          <a:p>
            <a:pPr indent="0" lvl="0" marL="0" rtl="0" algn="l">
              <a:spcBef>
                <a:spcPts val="0"/>
              </a:spcBef>
              <a:spcAft>
                <a:spcPts val="0"/>
              </a:spcAft>
              <a:buNone/>
            </a:pPr>
            <a:r>
              <a:t/>
            </a:r>
            <a:endParaRPr sz="20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Gradient Descent</a:t>
            </a:r>
            <a:endParaRPr>
              <a:solidFill>
                <a:srgbClr val="FF9900"/>
              </a:solidFill>
            </a:endParaRPr>
          </a:p>
        </p:txBody>
      </p:sp>
      <p:sp>
        <p:nvSpPr>
          <p:cNvPr id="67" name="Google Shape;67;p15"/>
          <p:cNvSpPr txBox="1"/>
          <p:nvPr>
            <p:ph type="title"/>
          </p:nvPr>
        </p:nvSpPr>
        <p:spPr>
          <a:xfrm>
            <a:off x="311700" y="853775"/>
            <a:ext cx="8389500" cy="32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p>
        </p:txBody>
      </p:sp>
      <p:pic>
        <p:nvPicPr>
          <p:cNvPr descr="Image result for gradient descent" id="68" name="Google Shape;68;p15"/>
          <p:cNvPicPr preferRelativeResize="0"/>
          <p:nvPr/>
        </p:nvPicPr>
        <p:blipFill>
          <a:blip r:embed="rId3">
            <a:alphaModFix/>
          </a:blip>
          <a:stretch>
            <a:fillRect/>
          </a:stretch>
        </p:blipFill>
        <p:spPr>
          <a:xfrm>
            <a:off x="1103700" y="1071600"/>
            <a:ext cx="6619250" cy="3718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J</a:t>
            </a:r>
            <a:r>
              <a:rPr lang="en">
                <a:solidFill>
                  <a:srgbClr val="FF9900"/>
                </a:solidFill>
              </a:rPr>
              <a:t>acobian-based Saliency Map Attack (JSMA)</a:t>
            </a:r>
            <a:endParaRPr>
              <a:solidFill>
                <a:srgbClr val="FF9900"/>
              </a:solidFill>
            </a:endParaRPr>
          </a:p>
        </p:txBody>
      </p:sp>
      <p:sp>
        <p:nvSpPr>
          <p:cNvPr id="231" name="Google Shape;231;p42"/>
          <p:cNvSpPr txBox="1"/>
          <p:nvPr>
            <p:ph type="title"/>
          </p:nvPr>
        </p:nvSpPr>
        <p:spPr>
          <a:xfrm>
            <a:off x="174750" y="1451150"/>
            <a:ext cx="8794500" cy="323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Perturbs one feature (xi) by a </a:t>
            </a:r>
            <a:r>
              <a:rPr lang="en" sz="1800">
                <a:solidFill>
                  <a:srgbClr val="FF9900"/>
                </a:solidFill>
              </a:rPr>
              <a:t>constant offset </a:t>
            </a:r>
            <a:r>
              <a:rPr lang="en" sz="1800">
                <a:solidFill>
                  <a:srgbClr val="FFFFFF"/>
                </a:solidFill>
              </a:rPr>
              <a:t> in each iteration step that maximizes the </a:t>
            </a:r>
            <a:r>
              <a:rPr lang="en" sz="1800">
                <a:solidFill>
                  <a:srgbClr val="00FF00"/>
                </a:solidFill>
              </a:rPr>
              <a:t>Saliency Map</a:t>
            </a:r>
            <a:endParaRPr sz="1800">
              <a:solidFill>
                <a:srgbClr val="00FF00"/>
              </a:solidFill>
            </a:endParaRPr>
          </a:p>
          <a:p>
            <a:pPr indent="0" lvl="0" marL="0" rtl="0" algn="l">
              <a:spcBef>
                <a:spcPts val="0"/>
              </a:spcBef>
              <a:spcAft>
                <a:spcPts val="0"/>
              </a:spcAft>
              <a:buNone/>
            </a:pPr>
            <a:r>
              <a:t/>
            </a:r>
            <a:endParaRPr sz="1800">
              <a:solidFill>
                <a:srgbClr val="00FF00"/>
              </a:solidFill>
            </a:endParaRPr>
          </a:p>
          <a:p>
            <a:pPr indent="0" lvl="0" marL="0" rtl="0" algn="l">
              <a:spcBef>
                <a:spcPts val="0"/>
              </a:spcBef>
              <a:spcAft>
                <a:spcPts val="0"/>
              </a:spcAft>
              <a:buNone/>
            </a:pPr>
            <a:r>
              <a:t/>
            </a:r>
            <a:endParaRPr sz="1800">
              <a:solidFill>
                <a:srgbClr val="00FF00"/>
              </a:solidFill>
            </a:endParaRPr>
          </a:p>
          <a:p>
            <a:pPr indent="0" lvl="0" marL="0" rtl="0" algn="l">
              <a:spcBef>
                <a:spcPts val="0"/>
              </a:spcBef>
              <a:spcAft>
                <a:spcPts val="0"/>
              </a:spcAft>
              <a:buNone/>
            </a:pPr>
            <a:r>
              <a:t/>
            </a:r>
            <a:endParaRPr sz="1800">
              <a:solidFill>
                <a:srgbClr val="00FF00"/>
              </a:solidFill>
            </a:endParaRPr>
          </a:p>
          <a:p>
            <a:pPr indent="0" lvl="0" marL="0" rtl="0" algn="l">
              <a:spcBef>
                <a:spcPts val="0"/>
              </a:spcBef>
              <a:spcAft>
                <a:spcPts val="0"/>
              </a:spcAft>
              <a:buNone/>
            </a:pPr>
            <a:r>
              <a:t/>
            </a:r>
            <a:endParaRPr sz="1800">
              <a:solidFill>
                <a:srgbClr val="00FF00"/>
              </a:solidFill>
            </a:endParaRPr>
          </a:p>
          <a:p>
            <a:pPr indent="0" lvl="0" marL="0" rtl="0" algn="l">
              <a:spcBef>
                <a:spcPts val="0"/>
              </a:spcBef>
              <a:spcAft>
                <a:spcPts val="0"/>
              </a:spcAft>
              <a:buNone/>
            </a:pPr>
            <a:r>
              <a:t/>
            </a:r>
            <a:endParaRPr sz="1800">
              <a:solidFill>
                <a:srgbClr val="00FF00"/>
              </a:solidFill>
            </a:endParaRPr>
          </a:p>
          <a:p>
            <a:pPr indent="0" lvl="0" marL="0" rtl="0" algn="l">
              <a:spcBef>
                <a:spcPts val="0"/>
              </a:spcBef>
              <a:spcAft>
                <a:spcPts val="0"/>
              </a:spcAft>
              <a:buNone/>
            </a:pPr>
            <a:r>
              <a:t/>
            </a:r>
            <a:endParaRPr sz="1800">
              <a:solidFill>
                <a:srgbClr val="00FF00"/>
              </a:solidFill>
            </a:endParaRPr>
          </a:p>
          <a:p>
            <a:pPr indent="0" lvl="0" marL="0" rtl="0" algn="l">
              <a:spcBef>
                <a:spcPts val="0"/>
              </a:spcBef>
              <a:spcAft>
                <a:spcPts val="0"/>
              </a:spcAft>
              <a:buNone/>
            </a:pPr>
            <a:r>
              <a:t/>
            </a:r>
            <a:endParaRPr sz="1800">
              <a:solidFill>
                <a:srgbClr val="00FF00"/>
              </a:solidFill>
            </a:endParaRPr>
          </a:p>
          <a:p>
            <a:pPr indent="0" lvl="0" marL="0" rtl="0" algn="l">
              <a:spcBef>
                <a:spcPts val="0"/>
              </a:spcBef>
              <a:spcAft>
                <a:spcPts val="0"/>
              </a:spcAft>
              <a:buNone/>
            </a:pPr>
            <a:r>
              <a:t/>
            </a:r>
            <a:endParaRPr sz="1800">
              <a:solidFill>
                <a:srgbClr val="00FF00"/>
              </a:solidFill>
            </a:endParaRPr>
          </a:p>
          <a:p>
            <a:pPr indent="0" lvl="0" marL="0" rtl="0" algn="l">
              <a:spcBef>
                <a:spcPts val="0"/>
              </a:spcBef>
              <a:spcAft>
                <a:spcPts val="0"/>
              </a:spcAft>
              <a:buNone/>
            </a:pPr>
            <a:r>
              <a:rPr lang="en" sz="1800">
                <a:solidFill>
                  <a:srgbClr val="00FF00"/>
                </a:solidFill>
              </a:rPr>
              <a:t>S +(·) measures how much x(i) positively correlates with c, while also negatively correlates with all other classes c’</a:t>
            </a:r>
            <a:endParaRPr sz="1800">
              <a:solidFill>
                <a:srgbClr val="00FF00"/>
              </a:solidFill>
            </a:endParaRPr>
          </a:p>
        </p:txBody>
      </p:sp>
      <p:pic>
        <p:nvPicPr>
          <p:cNvPr id="232" name="Google Shape;232;p42"/>
          <p:cNvPicPr preferRelativeResize="0"/>
          <p:nvPr/>
        </p:nvPicPr>
        <p:blipFill>
          <a:blip r:embed="rId3">
            <a:alphaModFix/>
          </a:blip>
          <a:stretch>
            <a:fillRect/>
          </a:stretch>
        </p:blipFill>
        <p:spPr>
          <a:xfrm>
            <a:off x="174750" y="2247824"/>
            <a:ext cx="8693950" cy="2045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3"/>
          <p:cNvSpPr txBox="1"/>
          <p:nvPr>
            <p:ph idx="1" type="body"/>
          </p:nvPr>
        </p:nvSpPr>
        <p:spPr>
          <a:xfrm>
            <a:off x="1262425" y="3814750"/>
            <a:ext cx="7160700" cy="121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Clearly lesser perturbs - Only some pixels are added to noise</a:t>
            </a:r>
            <a:endParaRPr>
              <a:solidFill>
                <a:srgbClr val="FFFFFF"/>
              </a:solidFill>
            </a:endParaRPr>
          </a:p>
        </p:txBody>
      </p:sp>
      <p:pic>
        <p:nvPicPr>
          <p:cNvPr id="239" name="Google Shape;239;p43"/>
          <p:cNvPicPr preferRelativeResize="0"/>
          <p:nvPr/>
        </p:nvPicPr>
        <p:blipFill>
          <a:blip r:embed="rId3">
            <a:alphaModFix/>
          </a:blip>
          <a:stretch>
            <a:fillRect/>
          </a:stretch>
        </p:blipFill>
        <p:spPr>
          <a:xfrm>
            <a:off x="1170925" y="445025"/>
            <a:ext cx="6802148" cy="320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Comparing JSMA vs FGSM </a:t>
            </a:r>
            <a:endParaRPr>
              <a:solidFill>
                <a:srgbClr val="FF9900"/>
              </a:solidFill>
            </a:endParaRPr>
          </a:p>
        </p:txBody>
      </p:sp>
      <p:sp>
        <p:nvSpPr>
          <p:cNvPr id="245" name="Google Shape;245;p44"/>
          <p:cNvSpPr txBox="1"/>
          <p:nvPr>
            <p:ph type="title"/>
          </p:nvPr>
        </p:nvSpPr>
        <p:spPr>
          <a:xfrm>
            <a:off x="174750" y="1451150"/>
            <a:ext cx="8794500" cy="32388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FFFFFF"/>
              </a:buClr>
              <a:buSzPts val="1800"/>
              <a:buChar char="●"/>
            </a:pPr>
            <a:r>
              <a:rPr lang="en" sz="1800">
                <a:solidFill>
                  <a:srgbClr val="FFFFFF"/>
                </a:solidFill>
              </a:rPr>
              <a:t>FGSM computations are easier and can be done faster than JSMA</a:t>
            </a:r>
            <a:endParaRPr sz="1800">
              <a:solidFill>
                <a:srgbClr val="FFFFFF"/>
              </a:solidFill>
            </a:endParaRPr>
          </a:p>
          <a:p>
            <a:pPr indent="-342900" lvl="0" marL="457200" rtl="0" algn="l">
              <a:lnSpc>
                <a:spcPct val="200000"/>
              </a:lnSpc>
              <a:spcBef>
                <a:spcPts val="0"/>
              </a:spcBef>
              <a:spcAft>
                <a:spcPts val="0"/>
              </a:spcAft>
              <a:buClr>
                <a:srgbClr val="FFFFFF"/>
              </a:buClr>
              <a:buSzPts val="1800"/>
              <a:buChar char="●"/>
            </a:pPr>
            <a:r>
              <a:rPr lang="en" sz="1800">
                <a:solidFill>
                  <a:srgbClr val="FFFFFF"/>
                </a:solidFill>
              </a:rPr>
              <a:t>JSMA perturbs fewer pixels than FGSM - Image after JSMA is more closer to original image than after FGSM</a:t>
            </a:r>
            <a:endParaRPr sz="18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311700" y="445025"/>
            <a:ext cx="85206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M</a:t>
            </a:r>
            <a:r>
              <a:rPr lang="en">
                <a:solidFill>
                  <a:srgbClr val="FF9900"/>
                </a:solidFill>
              </a:rPr>
              <a:t>ethod of Defense (BaRT):</a:t>
            </a:r>
            <a:endParaRPr>
              <a:solidFill>
                <a:srgbClr val="FF9900"/>
              </a:solidFill>
            </a:endParaRPr>
          </a:p>
          <a:p>
            <a:pPr indent="0" lvl="0" marL="0" rtl="0" algn="l">
              <a:spcBef>
                <a:spcPts val="0"/>
              </a:spcBef>
              <a:spcAft>
                <a:spcPts val="0"/>
              </a:spcAft>
              <a:buNone/>
            </a:pPr>
            <a:r>
              <a:rPr lang="en">
                <a:solidFill>
                  <a:srgbClr val="FF9900"/>
                </a:solidFill>
              </a:rPr>
              <a:t>The Barrage of Random Transforms</a:t>
            </a:r>
            <a:endParaRPr>
              <a:solidFill>
                <a:srgbClr val="FF9900"/>
              </a:solidFill>
            </a:endParaRPr>
          </a:p>
          <a:p>
            <a:pPr indent="0" lvl="0" marL="0" rtl="0" algn="l">
              <a:spcBef>
                <a:spcPts val="0"/>
              </a:spcBef>
              <a:spcAft>
                <a:spcPts val="0"/>
              </a:spcAft>
              <a:buNone/>
            </a:pPr>
            <a:r>
              <a:t/>
            </a:r>
            <a:endParaRPr>
              <a:solidFill>
                <a:srgbClr val="FF9900"/>
              </a:solidFill>
            </a:endParaRPr>
          </a:p>
        </p:txBody>
      </p:sp>
      <p:sp>
        <p:nvSpPr>
          <p:cNvPr id="251" name="Google Shape;251;p45"/>
          <p:cNvSpPr txBox="1"/>
          <p:nvPr>
            <p:ph type="title"/>
          </p:nvPr>
        </p:nvSpPr>
        <p:spPr>
          <a:xfrm>
            <a:off x="399825" y="1532225"/>
            <a:ext cx="8520600" cy="3439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We apply a barrage of transforms on the input image with random parameters and in random order.</a:t>
            </a:r>
            <a:endParaRPr sz="2400"/>
          </a:p>
          <a:p>
            <a:pPr indent="0" lvl="0" marL="457200" rtl="0" algn="l">
              <a:lnSpc>
                <a:spcPct val="115000"/>
              </a:lnSpc>
              <a:spcBef>
                <a:spcPts val="0"/>
              </a:spcBef>
              <a:spcAft>
                <a:spcPts val="0"/>
              </a:spcAft>
              <a:buNone/>
            </a:pPr>
            <a:r>
              <a:t/>
            </a:r>
            <a:endParaRPr sz="2400"/>
          </a:p>
          <a:p>
            <a:pPr indent="-381000" lvl="0" marL="457200" rtl="0" algn="l">
              <a:lnSpc>
                <a:spcPct val="115000"/>
              </a:lnSpc>
              <a:spcBef>
                <a:spcPts val="0"/>
              </a:spcBef>
              <a:spcAft>
                <a:spcPts val="0"/>
              </a:spcAft>
              <a:buSzPts val="2400"/>
              <a:buChar char="-"/>
            </a:pPr>
            <a:r>
              <a:rPr lang="en" sz="2400"/>
              <a:t>So our model gets trained in a large set of variations on the input image thereby becomes robust to adversarial attacks</a:t>
            </a:r>
            <a:endParaRPr sz="2400"/>
          </a:p>
        </p:txBody>
      </p:sp>
      <p:pic>
        <p:nvPicPr>
          <p:cNvPr descr="Image result for barrage of random transforms" id="252" name="Google Shape;252;p45"/>
          <p:cNvPicPr preferRelativeResize="0"/>
          <p:nvPr/>
        </p:nvPicPr>
        <p:blipFill>
          <a:blip r:embed="rId3">
            <a:alphaModFix/>
          </a:blip>
          <a:stretch>
            <a:fillRect/>
          </a:stretch>
        </p:blipFill>
        <p:spPr>
          <a:xfrm>
            <a:off x="2775350" y="3790925"/>
            <a:ext cx="3876675" cy="1181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13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Transforms used </a:t>
            </a:r>
            <a:endParaRPr sz="2400">
              <a:solidFill>
                <a:srgbClr val="FF9900"/>
              </a:solidFill>
            </a:endParaRPr>
          </a:p>
        </p:txBody>
      </p:sp>
      <p:sp>
        <p:nvSpPr>
          <p:cNvPr id="258" name="Google Shape;258;p46"/>
          <p:cNvSpPr txBox="1"/>
          <p:nvPr>
            <p:ph type="title"/>
          </p:nvPr>
        </p:nvSpPr>
        <p:spPr>
          <a:xfrm>
            <a:off x="311700" y="851850"/>
            <a:ext cx="8520600" cy="3439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FF00"/>
              </a:buClr>
              <a:buSzPts val="1800"/>
              <a:buChar char="-"/>
            </a:pPr>
            <a:r>
              <a:rPr lang="en" sz="1800">
                <a:solidFill>
                  <a:srgbClr val="00FF00"/>
                </a:solidFill>
              </a:rPr>
              <a:t>Color Precision Reduction:</a:t>
            </a:r>
            <a:r>
              <a:rPr lang="en" sz="2400">
                <a:solidFill>
                  <a:srgbClr val="00FF00"/>
                </a:solidFill>
              </a:rPr>
              <a:t> </a:t>
            </a:r>
            <a:endParaRPr sz="2400">
              <a:solidFill>
                <a:srgbClr val="00FF00"/>
              </a:solidFill>
            </a:endParaRPr>
          </a:p>
          <a:p>
            <a:pPr indent="0" lvl="0" marL="457200" rtl="0" algn="l">
              <a:lnSpc>
                <a:spcPct val="115000"/>
              </a:lnSpc>
              <a:spcBef>
                <a:spcPts val="0"/>
              </a:spcBef>
              <a:spcAft>
                <a:spcPts val="0"/>
              </a:spcAft>
              <a:buNone/>
            </a:pPr>
            <a:r>
              <a:rPr lang="en" sz="1800"/>
              <a:t>Reducing bit-resolution of color </a:t>
            </a:r>
            <a:endParaRPr sz="1800"/>
          </a:p>
          <a:p>
            <a:pPr indent="0" lvl="0" marL="457200" rtl="0" algn="l">
              <a:lnSpc>
                <a:spcPct val="115000"/>
              </a:lnSpc>
              <a:spcBef>
                <a:spcPts val="0"/>
              </a:spcBef>
              <a:spcAft>
                <a:spcPts val="0"/>
              </a:spcAft>
              <a:buNone/>
            </a:pPr>
            <a:r>
              <a:rPr lang="en" sz="1800"/>
              <a:t>(Eg. from 16bit to 8bit)</a:t>
            </a:r>
            <a:endParaRPr sz="1800"/>
          </a:p>
          <a:p>
            <a:pPr indent="0" lvl="0" marL="457200" rtl="0" algn="l">
              <a:lnSpc>
                <a:spcPct val="115000"/>
              </a:lnSpc>
              <a:spcBef>
                <a:spcPts val="0"/>
              </a:spcBef>
              <a:spcAft>
                <a:spcPts val="0"/>
              </a:spcAft>
              <a:buNone/>
            </a:pPr>
            <a:r>
              <a:t/>
            </a:r>
            <a:endParaRPr sz="1100"/>
          </a:p>
          <a:p>
            <a:pPr indent="0" lvl="0" marL="4572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342900" lvl="0" marL="457200" rtl="0" algn="l">
              <a:spcBef>
                <a:spcPts val="0"/>
              </a:spcBef>
              <a:spcAft>
                <a:spcPts val="0"/>
              </a:spcAft>
              <a:buClr>
                <a:srgbClr val="00FF00"/>
              </a:buClr>
              <a:buSzPts val="1800"/>
              <a:buChar char="-"/>
            </a:pPr>
            <a:r>
              <a:rPr lang="en" sz="1800">
                <a:solidFill>
                  <a:srgbClr val="00FF00"/>
                </a:solidFill>
              </a:rPr>
              <a:t>JPEG Noise</a:t>
            </a:r>
            <a:endParaRPr sz="1800">
              <a:solidFill>
                <a:srgbClr val="00FF00"/>
              </a:solidFill>
            </a:endParaRPr>
          </a:p>
          <a:p>
            <a:pPr indent="0" lvl="0" marL="457200" rtl="0" algn="l">
              <a:spcBef>
                <a:spcPts val="0"/>
              </a:spcBef>
              <a:spcAft>
                <a:spcPts val="0"/>
              </a:spcAft>
              <a:buNone/>
            </a:pPr>
            <a:r>
              <a:rPr lang="en" sz="1800"/>
              <a:t>Artifacts due to jpeg compression</a:t>
            </a:r>
            <a:endParaRPr sz="1800"/>
          </a:p>
          <a:p>
            <a:pPr indent="0" lvl="0" marL="0" rtl="0" algn="l">
              <a:lnSpc>
                <a:spcPct val="115000"/>
              </a:lnSpc>
              <a:spcBef>
                <a:spcPts val="0"/>
              </a:spcBef>
              <a:spcAft>
                <a:spcPts val="0"/>
              </a:spcAft>
              <a:buNone/>
            </a:pPr>
            <a:r>
              <a:t/>
            </a:r>
            <a:endParaRPr sz="1100"/>
          </a:p>
        </p:txBody>
      </p:sp>
      <p:pic>
        <p:nvPicPr>
          <p:cNvPr descr="Image result for color precision reduced images" id="259" name="Google Shape;259;p46"/>
          <p:cNvPicPr preferRelativeResize="0"/>
          <p:nvPr/>
        </p:nvPicPr>
        <p:blipFill>
          <a:blip r:embed="rId3">
            <a:alphaModFix/>
          </a:blip>
          <a:stretch>
            <a:fillRect/>
          </a:stretch>
        </p:blipFill>
        <p:spPr>
          <a:xfrm>
            <a:off x="6285875" y="851850"/>
            <a:ext cx="2465371" cy="1719900"/>
          </a:xfrm>
          <a:prstGeom prst="rect">
            <a:avLst/>
          </a:prstGeom>
          <a:noFill/>
          <a:ln>
            <a:noFill/>
          </a:ln>
        </p:spPr>
      </p:pic>
      <p:pic>
        <p:nvPicPr>
          <p:cNvPr descr="Related image" id="260" name="Google Shape;260;p46"/>
          <p:cNvPicPr preferRelativeResize="0"/>
          <p:nvPr/>
        </p:nvPicPr>
        <p:blipFill>
          <a:blip r:embed="rId4">
            <a:alphaModFix/>
          </a:blip>
          <a:stretch>
            <a:fillRect/>
          </a:stretch>
        </p:blipFill>
        <p:spPr>
          <a:xfrm>
            <a:off x="5797150" y="2660800"/>
            <a:ext cx="3035149" cy="21779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7"/>
          <p:cNvSpPr txBox="1"/>
          <p:nvPr>
            <p:ph type="title"/>
          </p:nvPr>
        </p:nvSpPr>
        <p:spPr>
          <a:xfrm>
            <a:off x="311700" y="13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Transforms used</a:t>
            </a:r>
            <a:endParaRPr>
              <a:solidFill>
                <a:srgbClr val="FF9900"/>
              </a:solidFill>
            </a:endParaRPr>
          </a:p>
        </p:txBody>
      </p:sp>
      <p:sp>
        <p:nvSpPr>
          <p:cNvPr id="266" name="Google Shape;266;p47"/>
          <p:cNvSpPr txBox="1"/>
          <p:nvPr>
            <p:ph type="title"/>
          </p:nvPr>
        </p:nvSpPr>
        <p:spPr>
          <a:xfrm>
            <a:off x="311700" y="851850"/>
            <a:ext cx="8520600" cy="3439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FF00"/>
              </a:buClr>
              <a:buSzPts val="1800"/>
              <a:buChar char="-"/>
            </a:pPr>
            <a:r>
              <a:rPr lang="en" sz="1800">
                <a:solidFill>
                  <a:srgbClr val="00FF00"/>
                </a:solidFill>
              </a:rPr>
              <a:t>Swirl</a:t>
            </a:r>
            <a:endParaRPr sz="1800">
              <a:solidFill>
                <a:srgbClr val="00FF00"/>
              </a:solidFill>
            </a:endParaRPr>
          </a:p>
          <a:p>
            <a:pPr indent="0" lvl="0" marL="457200" rtl="0" algn="l">
              <a:lnSpc>
                <a:spcPct val="115000"/>
              </a:lnSpc>
              <a:spcBef>
                <a:spcPts val="0"/>
              </a:spcBef>
              <a:spcAft>
                <a:spcPts val="0"/>
              </a:spcAft>
              <a:buNone/>
            </a:pPr>
            <a:r>
              <a:rPr lang="en" sz="1800"/>
              <a:t>Rotating pixels around a randomly selected point</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Clr>
                <a:srgbClr val="00FF00"/>
              </a:buClr>
              <a:buSzPts val="1800"/>
              <a:buChar char="-"/>
            </a:pPr>
            <a:r>
              <a:rPr lang="en" sz="1800">
                <a:solidFill>
                  <a:srgbClr val="00FF00"/>
                </a:solidFill>
              </a:rPr>
              <a:t>Noise Injection</a:t>
            </a:r>
            <a:endParaRPr sz="1800">
              <a:solidFill>
                <a:srgbClr val="00FF00"/>
              </a:solidFill>
            </a:endParaRPr>
          </a:p>
          <a:p>
            <a:pPr indent="0" lvl="0" marL="457200" rtl="0" algn="l">
              <a:lnSpc>
                <a:spcPct val="115000"/>
              </a:lnSpc>
              <a:spcBef>
                <a:spcPts val="0"/>
              </a:spcBef>
              <a:spcAft>
                <a:spcPts val="0"/>
              </a:spcAft>
              <a:buNone/>
            </a:pPr>
            <a:r>
              <a:rPr lang="en" sz="1800"/>
              <a:t>Randomly selecting from a variety of noise like</a:t>
            </a:r>
            <a:endParaRPr sz="1800"/>
          </a:p>
          <a:p>
            <a:pPr indent="0" lvl="0" marL="457200" rtl="0" algn="l">
              <a:lnSpc>
                <a:spcPct val="115000"/>
              </a:lnSpc>
              <a:spcBef>
                <a:spcPts val="0"/>
              </a:spcBef>
              <a:spcAft>
                <a:spcPts val="0"/>
              </a:spcAft>
              <a:buNone/>
            </a:pPr>
            <a:r>
              <a:rPr lang="en" sz="1800"/>
              <a:t>Gaussian, Salt &amp; Pepper, etc</a:t>
            </a:r>
            <a:endParaRPr sz="1800"/>
          </a:p>
          <a:p>
            <a:pPr indent="0" lvl="0" marL="457200" rtl="0" algn="l">
              <a:lnSpc>
                <a:spcPct val="115000"/>
              </a:lnSpc>
              <a:spcBef>
                <a:spcPts val="0"/>
              </a:spcBef>
              <a:spcAft>
                <a:spcPts val="0"/>
              </a:spcAft>
              <a:buNone/>
            </a:pPr>
            <a:r>
              <a:t/>
            </a:r>
            <a:endParaRPr sz="1100"/>
          </a:p>
        </p:txBody>
      </p:sp>
      <p:pic>
        <p:nvPicPr>
          <p:cNvPr descr="Related image" id="267" name="Google Shape;267;p47"/>
          <p:cNvPicPr preferRelativeResize="0"/>
          <p:nvPr/>
        </p:nvPicPr>
        <p:blipFill>
          <a:blip r:embed="rId3">
            <a:alphaModFix/>
          </a:blip>
          <a:stretch>
            <a:fillRect/>
          </a:stretch>
        </p:blipFill>
        <p:spPr>
          <a:xfrm>
            <a:off x="6107925" y="2797175"/>
            <a:ext cx="2543174" cy="1905800"/>
          </a:xfrm>
          <a:prstGeom prst="rect">
            <a:avLst/>
          </a:prstGeom>
          <a:noFill/>
          <a:ln>
            <a:noFill/>
          </a:ln>
        </p:spPr>
      </p:pic>
      <p:pic>
        <p:nvPicPr>
          <p:cNvPr descr="Image result for image swirl" id="268" name="Google Shape;268;p47"/>
          <p:cNvPicPr preferRelativeResize="0"/>
          <p:nvPr/>
        </p:nvPicPr>
        <p:blipFill>
          <a:blip r:embed="rId4">
            <a:alphaModFix/>
          </a:blip>
          <a:stretch>
            <a:fillRect/>
          </a:stretch>
        </p:blipFill>
        <p:spPr>
          <a:xfrm>
            <a:off x="5987675" y="525175"/>
            <a:ext cx="2783674" cy="1854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311700" y="13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Transforms used</a:t>
            </a:r>
            <a:endParaRPr>
              <a:solidFill>
                <a:srgbClr val="FF9900"/>
              </a:solidFill>
            </a:endParaRPr>
          </a:p>
        </p:txBody>
      </p:sp>
      <p:sp>
        <p:nvSpPr>
          <p:cNvPr id="274" name="Google Shape;274;p48"/>
          <p:cNvSpPr txBox="1"/>
          <p:nvPr>
            <p:ph type="title"/>
          </p:nvPr>
        </p:nvSpPr>
        <p:spPr>
          <a:xfrm>
            <a:off x="311700" y="851850"/>
            <a:ext cx="8520600" cy="3439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800"/>
              <a:t>Other transforms like</a:t>
            </a:r>
            <a:endParaRPr sz="1800"/>
          </a:p>
          <a:p>
            <a:pPr indent="0" lvl="0" marL="457200" rtl="0" algn="l">
              <a:lnSpc>
                <a:spcPct val="115000"/>
              </a:lnSpc>
              <a:spcBef>
                <a:spcPts val="0"/>
              </a:spcBef>
              <a:spcAft>
                <a:spcPts val="0"/>
              </a:spcAft>
              <a:buNone/>
            </a:pPr>
            <a:r>
              <a:t/>
            </a:r>
            <a:endParaRPr sz="1800"/>
          </a:p>
          <a:p>
            <a:pPr indent="0" lvl="0" marL="457200" rtl="0" algn="l">
              <a:lnSpc>
                <a:spcPct val="150000"/>
              </a:lnSpc>
              <a:spcBef>
                <a:spcPts val="0"/>
              </a:spcBef>
              <a:spcAft>
                <a:spcPts val="0"/>
              </a:spcAft>
              <a:buNone/>
            </a:pPr>
            <a:r>
              <a:rPr lang="en" sz="1800"/>
              <a:t>Zooming</a:t>
            </a:r>
            <a:endParaRPr sz="1800"/>
          </a:p>
          <a:p>
            <a:pPr indent="0" lvl="0" marL="457200" rtl="0" algn="l">
              <a:lnSpc>
                <a:spcPct val="150000"/>
              </a:lnSpc>
              <a:spcBef>
                <a:spcPts val="0"/>
              </a:spcBef>
              <a:spcAft>
                <a:spcPts val="0"/>
              </a:spcAft>
              <a:buNone/>
            </a:pPr>
            <a:r>
              <a:rPr lang="en" sz="1800"/>
              <a:t>Color Space Changing</a:t>
            </a:r>
            <a:endParaRPr sz="1800"/>
          </a:p>
          <a:p>
            <a:pPr indent="0" lvl="0" marL="457200" rtl="0" algn="l">
              <a:lnSpc>
                <a:spcPct val="150000"/>
              </a:lnSpc>
              <a:spcBef>
                <a:spcPts val="0"/>
              </a:spcBef>
              <a:spcAft>
                <a:spcPts val="0"/>
              </a:spcAft>
              <a:buNone/>
            </a:pPr>
            <a:r>
              <a:rPr lang="en" sz="1800"/>
              <a:t>Contrast </a:t>
            </a:r>
            <a:r>
              <a:rPr lang="en" sz="1800"/>
              <a:t>Changing</a:t>
            </a:r>
            <a:endParaRPr sz="1800"/>
          </a:p>
          <a:p>
            <a:pPr indent="0" lvl="0" marL="457200" rtl="0" algn="l">
              <a:lnSpc>
                <a:spcPct val="150000"/>
              </a:lnSpc>
              <a:spcBef>
                <a:spcPts val="0"/>
              </a:spcBef>
              <a:spcAft>
                <a:spcPts val="0"/>
              </a:spcAft>
              <a:buNone/>
            </a:pPr>
            <a:r>
              <a:rPr lang="en" sz="1800"/>
              <a:t>Greyscale</a:t>
            </a:r>
            <a:r>
              <a:rPr lang="en" sz="1800"/>
              <a:t> </a:t>
            </a:r>
            <a:endParaRPr sz="1800"/>
          </a:p>
          <a:p>
            <a:pPr indent="0" lvl="0" marL="457200" rtl="0" algn="l">
              <a:lnSpc>
                <a:spcPct val="150000"/>
              </a:lnSpc>
              <a:spcBef>
                <a:spcPts val="0"/>
              </a:spcBef>
              <a:spcAft>
                <a:spcPts val="0"/>
              </a:spcAft>
              <a:buNone/>
            </a:pPr>
            <a:r>
              <a:rPr lang="en" sz="1800"/>
              <a:t>Denoising </a:t>
            </a:r>
            <a:r>
              <a:rPr lang="en" sz="1800"/>
              <a:t>Changing</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311700" y="13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Method to do BaRT</a:t>
            </a:r>
            <a:endParaRPr>
              <a:solidFill>
                <a:srgbClr val="FF9900"/>
              </a:solidFill>
            </a:endParaRPr>
          </a:p>
        </p:txBody>
      </p:sp>
      <p:sp>
        <p:nvSpPr>
          <p:cNvPr id="280" name="Google Shape;280;p49"/>
          <p:cNvSpPr txBox="1"/>
          <p:nvPr>
            <p:ph type="title"/>
          </p:nvPr>
        </p:nvSpPr>
        <p:spPr>
          <a:xfrm>
            <a:off x="311700" y="851850"/>
            <a:ext cx="8520600" cy="3439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Take input image</a:t>
            </a:r>
            <a:endParaRPr sz="1800"/>
          </a:p>
          <a:p>
            <a:pPr indent="-342900" lvl="0" marL="457200" rtl="0" algn="l">
              <a:lnSpc>
                <a:spcPct val="150000"/>
              </a:lnSpc>
              <a:spcBef>
                <a:spcPts val="0"/>
              </a:spcBef>
              <a:spcAft>
                <a:spcPts val="0"/>
              </a:spcAft>
              <a:buSzPts val="1800"/>
              <a:buChar char="-"/>
            </a:pPr>
            <a:r>
              <a:rPr lang="en" sz="1800"/>
              <a:t>Apply any number of these transforms with random parameters in a random order</a:t>
            </a:r>
            <a:endParaRPr sz="1800"/>
          </a:p>
          <a:p>
            <a:pPr indent="-342900" lvl="0" marL="457200" rtl="0" algn="l">
              <a:lnSpc>
                <a:spcPct val="150000"/>
              </a:lnSpc>
              <a:spcBef>
                <a:spcPts val="0"/>
              </a:spcBef>
              <a:spcAft>
                <a:spcPts val="0"/>
              </a:spcAft>
              <a:buSzPts val="1800"/>
              <a:buChar char="-"/>
            </a:pPr>
            <a:r>
              <a:rPr lang="en" sz="1800"/>
              <a:t>Repeat above step to get a variety of variants of the same image</a:t>
            </a:r>
            <a:endParaRPr sz="1800"/>
          </a:p>
          <a:p>
            <a:pPr indent="-342900" lvl="0" marL="457200" rtl="0" algn="l">
              <a:lnSpc>
                <a:spcPct val="150000"/>
              </a:lnSpc>
              <a:spcBef>
                <a:spcPts val="0"/>
              </a:spcBef>
              <a:spcAft>
                <a:spcPts val="0"/>
              </a:spcAft>
              <a:buSzPts val="1800"/>
              <a:buChar char="-"/>
            </a:pPr>
            <a:r>
              <a:rPr lang="en" sz="1800"/>
              <a:t>Train the model on all of these variants</a:t>
            </a:r>
            <a:endParaRPr sz="1800"/>
          </a:p>
          <a:p>
            <a:pPr indent="-342900" lvl="0" marL="457200" rtl="0" algn="l">
              <a:lnSpc>
                <a:spcPct val="150000"/>
              </a:lnSpc>
              <a:spcBef>
                <a:spcPts val="0"/>
              </a:spcBef>
              <a:spcAft>
                <a:spcPts val="0"/>
              </a:spcAft>
              <a:buSzPts val="1800"/>
              <a:buChar char="-"/>
            </a:pPr>
            <a:r>
              <a:rPr lang="en" sz="1800"/>
              <a:t>The model thus becomes robust against these transforms and hence cant be fooled that easily</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7" name="Google Shape;287;p50"/>
          <p:cNvPicPr preferRelativeResize="0"/>
          <p:nvPr/>
        </p:nvPicPr>
        <p:blipFill>
          <a:blip r:embed="rId3">
            <a:alphaModFix/>
          </a:blip>
          <a:stretch>
            <a:fillRect/>
          </a:stretch>
        </p:blipFill>
        <p:spPr>
          <a:xfrm>
            <a:off x="1312753" y="284300"/>
            <a:ext cx="6371922" cy="4698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So, after 10 transforms, Targeted attacks like projected gradient descent and FGSM </a:t>
            </a:r>
            <a:r>
              <a:rPr lang="en">
                <a:solidFill>
                  <a:srgbClr val="FFFFFF"/>
                </a:solidFill>
              </a:rPr>
              <a:t>can't</a:t>
            </a:r>
            <a:r>
              <a:rPr lang="en">
                <a:solidFill>
                  <a:srgbClr val="FFFFFF"/>
                </a:solidFill>
              </a:rPr>
              <a:t> fool the network</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Gradient Descent</a:t>
            </a:r>
            <a:endParaRPr>
              <a:solidFill>
                <a:srgbClr val="FF9900"/>
              </a:solidFill>
            </a:endParaRPr>
          </a:p>
        </p:txBody>
      </p:sp>
      <p:sp>
        <p:nvSpPr>
          <p:cNvPr id="74" name="Google Shape;74;p16"/>
          <p:cNvSpPr txBox="1"/>
          <p:nvPr>
            <p:ph type="title"/>
          </p:nvPr>
        </p:nvSpPr>
        <p:spPr>
          <a:xfrm>
            <a:off x="311700" y="853775"/>
            <a:ext cx="8389500" cy="32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Used for finding local minima of a function iteratively</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 sz="1800">
                <a:solidFill>
                  <a:srgbClr val="FFFFFF"/>
                </a:solidFill>
              </a:rPr>
              <a:t>For a function ‘F’,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Start a random value a(n)</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we find gradient at the current value a(n)</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Multiply gradient by a coefficient</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Subtract this value from the current value to get the next value</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Repeat above steps for the new value</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p>
        </p:txBody>
      </p:sp>
      <p:pic>
        <p:nvPicPr>
          <p:cNvPr id="75" name="Google Shape;75;p16"/>
          <p:cNvPicPr preferRelativeResize="0"/>
          <p:nvPr/>
        </p:nvPicPr>
        <p:blipFill>
          <a:blip r:embed="rId3">
            <a:alphaModFix/>
          </a:blip>
          <a:stretch>
            <a:fillRect/>
          </a:stretch>
        </p:blipFill>
        <p:spPr>
          <a:xfrm>
            <a:off x="1929388" y="3773175"/>
            <a:ext cx="5154125" cy="693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311700" y="13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Conclusion</a:t>
            </a:r>
            <a:endParaRPr>
              <a:solidFill>
                <a:srgbClr val="FF9900"/>
              </a:solidFill>
            </a:endParaRPr>
          </a:p>
        </p:txBody>
      </p:sp>
      <p:sp>
        <p:nvSpPr>
          <p:cNvPr id="299" name="Google Shape;299;p52"/>
          <p:cNvSpPr txBox="1"/>
          <p:nvPr>
            <p:ph type="title"/>
          </p:nvPr>
        </p:nvSpPr>
        <p:spPr>
          <a:xfrm>
            <a:off x="311700" y="851850"/>
            <a:ext cx="8520600" cy="3439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AI and Neural Networks are becoming more and more important in our daily lives and for solving important problems like medical detections, self driving cars, etc</a:t>
            </a:r>
            <a:endParaRPr sz="1800"/>
          </a:p>
          <a:p>
            <a:pPr indent="-342900" lvl="0" marL="457200" rtl="0" algn="l">
              <a:lnSpc>
                <a:spcPct val="150000"/>
              </a:lnSpc>
              <a:spcBef>
                <a:spcPts val="0"/>
              </a:spcBef>
              <a:spcAft>
                <a:spcPts val="0"/>
              </a:spcAft>
              <a:buSzPts val="1800"/>
              <a:buChar char="-"/>
            </a:pPr>
            <a:r>
              <a:rPr lang="en" sz="1800"/>
              <a:t>So, it is important that the predictions made are as close to perfect as possible in critical problems (Medical Detections)</a:t>
            </a:r>
            <a:endParaRPr sz="1800"/>
          </a:p>
          <a:p>
            <a:pPr indent="-342900" lvl="0" marL="457200" rtl="0" algn="l">
              <a:lnSpc>
                <a:spcPct val="150000"/>
              </a:lnSpc>
              <a:spcBef>
                <a:spcPts val="0"/>
              </a:spcBef>
              <a:spcAft>
                <a:spcPts val="0"/>
              </a:spcAft>
              <a:buSzPts val="1800"/>
              <a:buChar char="-"/>
            </a:pPr>
            <a:r>
              <a:rPr lang="en" sz="1800"/>
              <a:t>So, while building neural networks we should also focus on the possible attacks and we should employ proper defence mechanisms to protect our model</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3420550" y="2103150"/>
            <a:ext cx="2731500" cy="11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149550" y="81725"/>
            <a:ext cx="884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Attacking Machine Learning with Adversarial Examples</a:t>
            </a:r>
            <a:endParaRPr>
              <a:solidFill>
                <a:srgbClr val="FF9900"/>
              </a:solidFill>
            </a:endParaRPr>
          </a:p>
        </p:txBody>
      </p:sp>
      <p:sp>
        <p:nvSpPr>
          <p:cNvPr id="81" name="Google Shape;81;p17"/>
          <p:cNvSpPr txBox="1"/>
          <p:nvPr>
            <p:ph type="title"/>
          </p:nvPr>
        </p:nvSpPr>
        <p:spPr>
          <a:xfrm>
            <a:off x="4246800" y="1207400"/>
            <a:ext cx="4897200" cy="31110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sz="1800">
                <a:solidFill>
                  <a:srgbClr val="FF0000"/>
                </a:solidFill>
              </a:rPr>
              <a:t>Adversarial Examples</a:t>
            </a:r>
            <a:r>
              <a:rPr b="1" lang="en" sz="1800"/>
              <a:t> </a:t>
            </a:r>
            <a:r>
              <a:rPr lang="en" sz="1800"/>
              <a:t>are inputs to ML models that an attacker has </a:t>
            </a:r>
            <a:r>
              <a:rPr lang="en" sz="1800">
                <a:solidFill>
                  <a:srgbClr val="FFFF00"/>
                </a:solidFill>
              </a:rPr>
              <a:t>intentionally </a:t>
            </a:r>
            <a:r>
              <a:rPr lang="en" sz="1800">
                <a:solidFill>
                  <a:srgbClr val="FFFFFF"/>
                </a:solidFill>
              </a:rPr>
              <a:t>designed to cause the model to make a </a:t>
            </a:r>
            <a:r>
              <a:rPr lang="en" sz="1800">
                <a:solidFill>
                  <a:srgbClr val="FFFF00"/>
                </a:solidFill>
              </a:rPr>
              <a:t>mistake. </a:t>
            </a:r>
            <a:r>
              <a:rPr lang="en" sz="1800">
                <a:solidFill>
                  <a:srgbClr val="FFFFFF"/>
                </a:solidFill>
              </a:rPr>
              <a:t>They are like </a:t>
            </a:r>
            <a:r>
              <a:rPr lang="en" sz="1800">
                <a:solidFill>
                  <a:srgbClr val="FFFF00"/>
                </a:solidFill>
              </a:rPr>
              <a:t>optical illusions </a:t>
            </a:r>
            <a:r>
              <a:rPr lang="en" sz="1800">
                <a:solidFill>
                  <a:srgbClr val="FFFFFF"/>
                </a:solidFill>
              </a:rPr>
              <a:t>for machines</a:t>
            </a:r>
            <a:endParaRPr sz="1800">
              <a:solidFill>
                <a:srgbClr val="FFFFFF"/>
              </a:solidFill>
            </a:endParaRPr>
          </a:p>
          <a:p>
            <a:pPr indent="0" lvl="0" marL="45720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00FF00"/>
                </a:solidFill>
              </a:rPr>
              <a:t>Similar to True Data</a:t>
            </a:r>
            <a:r>
              <a:rPr lang="en" sz="1800">
                <a:solidFill>
                  <a:srgbClr val="FFFFFF"/>
                </a:solidFill>
              </a:rPr>
              <a:t> but can fool a classifier</a:t>
            </a:r>
            <a:endParaRPr sz="1800">
              <a:solidFill>
                <a:srgbClr val="FFFFFF"/>
              </a:solidFill>
            </a:endParaRPr>
          </a:p>
          <a:p>
            <a:pPr indent="0" lvl="0" marL="0" rtl="0" algn="l">
              <a:lnSpc>
                <a:spcPct val="100000"/>
              </a:lnSpc>
              <a:spcBef>
                <a:spcPts val="0"/>
              </a:spcBef>
              <a:spcAft>
                <a:spcPts val="0"/>
              </a:spcAft>
              <a:buNone/>
            </a:pPr>
            <a:r>
              <a:t/>
            </a:r>
            <a:endParaRPr sz="1800">
              <a:solidFill>
                <a:srgbClr val="FFFFF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0000"/>
                </a:solidFill>
              </a:rPr>
              <a:t>Difficult</a:t>
            </a:r>
            <a:r>
              <a:rPr lang="en" sz="1800">
                <a:solidFill>
                  <a:srgbClr val="FFFFFF"/>
                </a:solidFill>
              </a:rPr>
              <a:t> to defend against them</a:t>
            </a:r>
            <a:endParaRPr sz="1800">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Image result for Adversarial examples" id="82" name="Google Shape;82;p17"/>
          <p:cNvPicPr preferRelativeResize="0"/>
          <p:nvPr/>
        </p:nvPicPr>
        <p:blipFill>
          <a:blip r:embed="rId3">
            <a:alphaModFix/>
          </a:blip>
          <a:stretch>
            <a:fillRect/>
          </a:stretch>
        </p:blipFill>
        <p:spPr>
          <a:xfrm>
            <a:off x="149550" y="1333425"/>
            <a:ext cx="4168850" cy="290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265925" y="115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Classical Example:</a:t>
            </a:r>
            <a:r>
              <a:rPr lang="en">
                <a:solidFill>
                  <a:srgbClr val="FF0000"/>
                </a:solidFill>
              </a:rPr>
              <a:t> </a:t>
            </a:r>
            <a:r>
              <a:rPr lang="en">
                <a:solidFill>
                  <a:srgbClr val="FFFF00"/>
                </a:solidFill>
              </a:rPr>
              <a:t>Panda image</a:t>
            </a:r>
            <a:endParaRPr>
              <a:solidFill>
                <a:srgbClr val="FFFF00"/>
              </a:solidFill>
            </a:endParaRPr>
          </a:p>
        </p:txBody>
      </p:sp>
      <p:pic>
        <p:nvPicPr>
          <p:cNvPr id="88" name="Google Shape;88;p18"/>
          <p:cNvPicPr preferRelativeResize="0"/>
          <p:nvPr/>
        </p:nvPicPr>
        <p:blipFill>
          <a:blip r:embed="rId3">
            <a:alphaModFix/>
          </a:blip>
          <a:stretch>
            <a:fillRect/>
          </a:stretch>
        </p:blipFill>
        <p:spPr>
          <a:xfrm>
            <a:off x="265925" y="920325"/>
            <a:ext cx="5457825" cy="2162175"/>
          </a:xfrm>
          <a:prstGeom prst="rect">
            <a:avLst/>
          </a:prstGeom>
          <a:noFill/>
          <a:ln>
            <a:noFill/>
          </a:ln>
        </p:spPr>
      </p:pic>
      <p:sp>
        <p:nvSpPr>
          <p:cNvPr id="89" name="Google Shape;89;p18"/>
          <p:cNvSpPr txBox="1"/>
          <p:nvPr>
            <p:ph type="title"/>
          </p:nvPr>
        </p:nvSpPr>
        <p:spPr>
          <a:xfrm>
            <a:off x="5938300" y="435875"/>
            <a:ext cx="3067500" cy="313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Starting with an image of a Panda, the attacker adds a small </a:t>
            </a:r>
            <a:r>
              <a:rPr lang="en" sz="1800">
                <a:solidFill>
                  <a:srgbClr val="FFFF00"/>
                </a:solidFill>
              </a:rPr>
              <a:t>perturbation</a:t>
            </a:r>
            <a:r>
              <a:rPr lang="en" sz="1800">
                <a:solidFill>
                  <a:srgbClr val="FFFFFF"/>
                </a:solidFill>
              </a:rPr>
              <a:t> that has been </a:t>
            </a:r>
            <a:r>
              <a:rPr lang="en" sz="1800">
                <a:solidFill>
                  <a:srgbClr val="FFFF00"/>
                </a:solidFill>
              </a:rPr>
              <a:t>carefully calculated (It is not a random noise)</a:t>
            </a:r>
            <a:r>
              <a:rPr lang="en" sz="1800">
                <a:solidFill>
                  <a:srgbClr val="FFFFFF"/>
                </a:solidFill>
              </a:rPr>
              <a:t> to make the image be recognized as a Gibbon with much higher confidence than that of the original Panda itself.</a:t>
            </a:r>
            <a:endParaRPr sz="1800">
              <a:solidFill>
                <a:srgbClr val="FFFFFF"/>
              </a:solidFill>
            </a:endParaRPr>
          </a:p>
        </p:txBody>
      </p:sp>
      <p:sp>
        <p:nvSpPr>
          <p:cNvPr id="90" name="Google Shape;90;p18"/>
          <p:cNvSpPr txBox="1"/>
          <p:nvPr>
            <p:ph type="title"/>
          </p:nvPr>
        </p:nvSpPr>
        <p:spPr>
          <a:xfrm>
            <a:off x="138150" y="3537925"/>
            <a:ext cx="8867700" cy="153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6700"/>
                </a:solidFill>
              </a:rPr>
              <a:t>Robust</a:t>
            </a:r>
            <a:endParaRPr sz="1800">
              <a:solidFill>
                <a:srgbClr val="FF6700"/>
              </a:solidFill>
            </a:endParaRPr>
          </a:p>
          <a:p>
            <a:pPr indent="-342900" lvl="0" marL="457200" rtl="0" algn="l">
              <a:spcBef>
                <a:spcPts val="0"/>
              </a:spcBef>
              <a:spcAft>
                <a:spcPts val="0"/>
              </a:spcAft>
              <a:buClr>
                <a:srgbClr val="FFFFFF"/>
              </a:buClr>
              <a:buSzPts val="1800"/>
              <a:buChar char="●"/>
            </a:pPr>
            <a:r>
              <a:rPr lang="en" sz="1800">
                <a:solidFill>
                  <a:srgbClr val="FFFFFF"/>
                </a:solidFill>
              </a:rPr>
              <a:t>Adversarial examples can even be </a:t>
            </a:r>
            <a:r>
              <a:rPr lang="en" sz="1800">
                <a:solidFill>
                  <a:srgbClr val="00FF00"/>
                </a:solidFill>
              </a:rPr>
              <a:t>printed out</a:t>
            </a:r>
            <a:r>
              <a:rPr lang="en" sz="1800">
                <a:solidFill>
                  <a:srgbClr val="FFFFFF"/>
                </a:solidFill>
              </a:rPr>
              <a:t> on standard paper, then </a:t>
            </a:r>
            <a:r>
              <a:rPr lang="en" sz="1800">
                <a:solidFill>
                  <a:srgbClr val="00FF00"/>
                </a:solidFill>
              </a:rPr>
              <a:t>photographed</a:t>
            </a:r>
            <a:r>
              <a:rPr lang="en" sz="1800">
                <a:solidFill>
                  <a:srgbClr val="FFFFFF"/>
                </a:solidFill>
              </a:rPr>
              <a:t> with a standard smartphone, and can still </a:t>
            </a:r>
            <a:r>
              <a:rPr lang="en" sz="1800">
                <a:solidFill>
                  <a:srgbClr val="FF0000"/>
                </a:solidFill>
              </a:rPr>
              <a:t>fool systems</a:t>
            </a:r>
            <a:endParaRPr sz="18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206600"/>
            <a:ext cx="8520600" cy="5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Some real time</a:t>
            </a:r>
            <a:r>
              <a:rPr lang="en"/>
              <a:t> </a:t>
            </a:r>
            <a:r>
              <a:rPr lang="en">
                <a:solidFill>
                  <a:srgbClr val="FF0000"/>
                </a:solidFill>
              </a:rPr>
              <a:t>Threats </a:t>
            </a:r>
            <a:r>
              <a:rPr lang="en">
                <a:solidFill>
                  <a:srgbClr val="FF9900"/>
                </a:solidFill>
              </a:rPr>
              <a:t>of Adversarial Attacks . . .</a:t>
            </a:r>
            <a:endParaRPr>
              <a:solidFill>
                <a:srgbClr val="FF9900"/>
              </a:solidFill>
            </a:endParaRPr>
          </a:p>
        </p:txBody>
      </p:sp>
      <p:sp>
        <p:nvSpPr>
          <p:cNvPr id="96" name="Google Shape;96;p19"/>
          <p:cNvSpPr txBox="1"/>
          <p:nvPr>
            <p:ph type="title"/>
          </p:nvPr>
        </p:nvSpPr>
        <p:spPr>
          <a:xfrm>
            <a:off x="311700" y="892675"/>
            <a:ext cx="8520600" cy="362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sz="1800">
                <a:solidFill>
                  <a:srgbClr val="00FFFF"/>
                </a:solidFill>
              </a:rPr>
              <a:t>Faulty autonomous vehicle driving</a:t>
            </a:r>
            <a:r>
              <a:rPr lang="en" sz="1800"/>
              <a:t> - Using stickers or paints to create an adversarial stop sign, not detecting pedestrian etc.</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en" sz="1800">
                <a:solidFill>
                  <a:srgbClr val="00FFFF"/>
                </a:solidFill>
              </a:rPr>
              <a:t>Face recognition</a:t>
            </a:r>
            <a:r>
              <a:rPr lang="en" sz="1800"/>
              <a:t> using Neural Networks may be fooled leading to wrong classifications</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en" sz="1800">
                <a:solidFill>
                  <a:srgbClr val="00FFFF"/>
                </a:solidFill>
              </a:rPr>
              <a:t>Reinforcement learning</a:t>
            </a:r>
            <a:r>
              <a:rPr lang="en" sz="1800"/>
              <a:t> </a:t>
            </a:r>
            <a:r>
              <a:rPr lang="en" sz="1800">
                <a:solidFill>
                  <a:srgbClr val="00FFFF"/>
                </a:solidFill>
              </a:rPr>
              <a:t>agents</a:t>
            </a:r>
            <a:r>
              <a:rPr lang="en" sz="1800"/>
              <a:t> can also be manipulated by adversarial examples</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en" sz="1800">
                <a:solidFill>
                  <a:srgbClr val="00FFFF"/>
                </a:solidFill>
              </a:rPr>
              <a:t>False Predictions</a:t>
            </a:r>
            <a:r>
              <a:rPr lang="en" sz="1800"/>
              <a:t> in medical field like false positives in cancer detection, etc</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263375"/>
            <a:ext cx="8520600" cy="36312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lang="en" sz="1800">
                <a:solidFill>
                  <a:srgbClr val="FFFFFF"/>
                </a:solidFill>
                <a:latin typeface="Roboto"/>
                <a:ea typeface="Roboto"/>
                <a:cs typeface="Roboto"/>
                <a:sym typeface="Roboto"/>
              </a:rPr>
              <a:t>Why does this matter?</a:t>
            </a:r>
            <a:endParaRPr sz="1800">
              <a:solidFill>
                <a:srgbClr val="FFFFFF"/>
              </a:solidFill>
              <a:latin typeface="Roboto"/>
              <a:ea typeface="Roboto"/>
              <a:cs typeface="Roboto"/>
              <a:sym typeface="Roboto"/>
            </a:endParaRPr>
          </a:p>
          <a:p>
            <a:pPr indent="-342900" lvl="0" marL="457200" rtl="0" algn="l">
              <a:lnSpc>
                <a:spcPct val="115000"/>
              </a:lnSpc>
              <a:spcBef>
                <a:spcPts val="7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Computer vision is used everywhere!</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Facial Recognition</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Self Driving Cars (change speed limit sign) </a:t>
            </a:r>
            <a:r>
              <a:rPr lang="en" sz="1800" u="sng">
                <a:solidFill>
                  <a:srgbClr val="00FFFF"/>
                </a:solidFill>
                <a:latin typeface="Roboto"/>
                <a:ea typeface="Roboto"/>
                <a:cs typeface="Roboto"/>
                <a:sym typeface="Roboto"/>
                <a:hlinkClick r:id="rId3"/>
              </a:rPr>
              <a:t>https://arxiv.org/pdf/1511.07528.pdf</a:t>
            </a:r>
            <a:endParaRPr sz="1800" u="sng">
              <a:solidFill>
                <a:srgbClr val="00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Biometric Recognition</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Text Applications too! (Think CNNs for Sentiment Analysis or Text classification)</a:t>
            </a:r>
            <a:endParaRPr sz="1800">
              <a:solidFill>
                <a:srgbClr val="FF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Ad-blockers can incorrectly classify ads </a:t>
            </a:r>
            <a:r>
              <a:rPr lang="en" sz="1800" u="sng">
                <a:solidFill>
                  <a:srgbClr val="00FFFF"/>
                </a:solidFill>
                <a:latin typeface="Roboto"/>
                <a:ea typeface="Roboto"/>
                <a:cs typeface="Roboto"/>
                <a:sym typeface="Roboto"/>
                <a:hlinkClick r:id="rId4"/>
              </a:rPr>
              <a:t>https://arxiv.org/pdf/1811.03194.pdf</a:t>
            </a:r>
            <a:endParaRPr sz="1800" u="sng">
              <a:solidFill>
                <a:srgbClr val="00FFFF"/>
              </a:solidFill>
              <a:latin typeface="Roboto"/>
              <a:ea typeface="Roboto"/>
              <a:cs typeface="Roboto"/>
              <a:sym typeface="Roboto"/>
            </a:endParaRPr>
          </a:p>
          <a:p>
            <a:pPr indent="-342900" lvl="0" marL="457200" rtl="0" algn="l">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Spam Classifiers can incorrectly identify malicious mails </a:t>
            </a:r>
            <a:r>
              <a:rPr lang="en" sz="1800" u="sng">
                <a:solidFill>
                  <a:srgbClr val="00FFFF"/>
                </a:solidFill>
                <a:latin typeface="Roboto"/>
                <a:ea typeface="Roboto"/>
                <a:cs typeface="Roboto"/>
                <a:sym typeface="Roboto"/>
                <a:hlinkClick r:id="rId5"/>
              </a:rPr>
              <a:t>https://www.covert.io/research-papers/deep-learning-security/Large-scale%20Malware%20Classification%20using%20Random%20Projections%20and%20Neural%20Networks.pdf</a:t>
            </a:r>
            <a:endParaRPr sz="1800" u="sng">
              <a:solidFill>
                <a:srgbClr val="00FFFF"/>
              </a:solidFill>
              <a:latin typeface="Roboto"/>
              <a:ea typeface="Roboto"/>
              <a:cs typeface="Roboto"/>
              <a:sym typeface="Roboto"/>
            </a:endParaRPr>
          </a:p>
          <a:p>
            <a:pPr indent="0" lvl="0" marL="0" rtl="0" algn="l">
              <a:spcBef>
                <a:spcPts val="50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1929725" y="2331000"/>
            <a:ext cx="511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Attack and Defence Methods</a:t>
            </a:r>
            <a:endParaRPr>
              <a:solidFill>
                <a:srgbClr val="FF99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